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5143" autoAdjust="0"/>
  </p:normalViewPr>
  <p:slideViewPr>
    <p:cSldViewPr snapToGrid="0">
      <p:cViewPr varScale="1">
        <p:scale>
          <a:sx n="26" d="100"/>
          <a:sy n="26" d="100"/>
        </p:scale>
        <p:origin x="1204"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tif>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tif>
</file>

<file path=ppt/media/image2.png>
</file>

<file path=ppt/media/image20.png>
</file>

<file path=ppt/media/image21.png>
</file>

<file path=ppt/media/image22.png>
</file>

<file path=ppt/media/image23.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prstGeom prst="rect">
            <a:avLst/>
          </a:prstGeom>
        </p:spPr>
        <p:txBody>
          <a:bodyPr/>
          <a:lstStyle/>
          <a:p>
            <a:endParaRPr/>
          </a:p>
        </p:txBody>
      </p:sp>
      <p:sp>
        <p:nvSpPr>
          <p:cNvPr id="138" name="Shape 138"/>
          <p:cNvSpPr>
            <a:spLocks noGrp="1"/>
          </p:cNvSpPr>
          <p:nvPr>
            <p:ph type="body" sz="quarter" idx="1"/>
          </p:nvPr>
        </p:nvSpPr>
        <p:spPr>
          <a:prstGeom prst="rect">
            <a:avLst/>
          </a:prstGeom>
        </p:spPr>
        <p:txBody>
          <a:bodyPr/>
          <a:lstStyle/>
          <a:p>
            <a:r>
              <a:t>Our goal in this lesson is to explore approaches to detect equity and inclusivity bugs in software. How do we start? First, it is vital that we recognize that we each bring our own biases of how we expect our software to be used. Developers may differ from users in: nationality, ethnicity, race, gender, age, socioeconomic status, abilities, and belief systems. Creating inclusive software requires us to acknowledge these differences. Having diversity on your development team is one of the first steps towards creating inclusive software. However, attracting and retaining a diverse team is its own topic - this infographic shows the relative lack of diversity at top US-based tech firms, in comparison to the population of the US - teams often lack diversity in gender and ethnicity - and simplifying diversity to only gender and ethnicity can overlook other facets of how we vary. In this lesson, we’ll focus on approaches to better understand our users, and to evaluate whether our software is inclusive, usable, and accessible, or not.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Shape 219"/>
          <p:cNvSpPr>
            <a:spLocks noGrp="1" noRot="1" noChangeAspect="1"/>
          </p:cNvSpPr>
          <p:nvPr>
            <p:ph type="sldImg"/>
          </p:nvPr>
        </p:nvSpPr>
        <p:spPr>
          <a:xfrm>
            <a:off x="381000" y="685800"/>
            <a:ext cx="6096000" cy="3429000"/>
          </a:xfrm>
          <a:prstGeom prst="rect">
            <a:avLst/>
          </a:prstGeom>
        </p:spPr>
        <p:txBody>
          <a:bodyPr/>
          <a:lstStyle/>
          <a:p>
            <a:endParaRPr/>
          </a:p>
        </p:txBody>
      </p:sp>
      <p:sp>
        <p:nvSpPr>
          <p:cNvPr id="220" name="Shape 220"/>
          <p:cNvSpPr>
            <a:spLocks noGrp="1"/>
          </p:cNvSpPr>
          <p:nvPr>
            <p:ph type="body" sz="quarter" idx="1"/>
          </p:nvPr>
        </p:nvSpPr>
        <p:spPr>
          <a:prstGeom prst="rect">
            <a:avLst/>
          </a:prstGeom>
        </p:spPr>
        <p:txBody>
          <a:bodyPr/>
          <a:lstStyle/>
          <a:p>
            <a:r>
              <a:t>In a continuous development environment, we can do live user studies with A/B testing…</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t>Facebook performs these experiments constantly, and has even constructed an open source tool for doing so.</a:t>
            </a:r>
          </a:p>
          <a:p>
            <a:r>
              <a:t>Basically doing a psychology experiment - try to avoid being evil (“show users sad posts, does that make them sad?”).</a:t>
            </a:r>
            <a:br/>
            <a:r>
              <a:t>Key feature: segment audience (think about diverse users) and collect results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Shape 236"/>
          <p:cNvSpPr>
            <a:spLocks noGrp="1" noRot="1" noChangeAspect="1"/>
          </p:cNvSpPr>
          <p:nvPr>
            <p:ph type="sldImg"/>
          </p:nvPr>
        </p:nvSpPr>
        <p:spPr>
          <a:xfrm>
            <a:off x="381000" y="685800"/>
            <a:ext cx="6096000" cy="3429000"/>
          </a:xfrm>
          <a:prstGeom prst="rect">
            <a:avLst/>
          </a:prstGeom>
        </p:spPr>
        <p:txBody>
          <a:bodyPr/>
          <a:lstStyle/>
          <a:p>
            <a:endParaRPr/>
          </a:p>
        </p:txBody>
      </p:sp>
      <p:sp>
        <p:nvSpPr>
          <p:cNvPr id="237" name="Shape 237"/>
          <p:cNvSpPr>
            <a:spLocks noGrp="1"/>
          </p:cNvSpPr>
          <p:nvPr>
            <p:ph type="body" sz="quarter" idx="1"/>
          </p:nvPr>
        </p:nvSpPr>
        <p:spPr>
          <a:prstGeom prst="rect">
            <a:avLst/>
          </a:prstGeom>
        </p:spPr>
        <p:txBody>
          <a:bodyPr/>
          <a:lstStyle/>
          <a:p>
            <a:r>
              <a:t>Example for a quick experiment - divide people randomly, show different post buttons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p>
            <a:r>
              <a:t>Can also consider gradients of options - say, controlling for size, and color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Shape 252"/>
          <p:cNvSpPr>
            <a:spLocks noGrp="1" noRot="1" noChangeAspect="1"/>
          </p:cNvSpPr>
          <p:nvPr>
            <p:ph type="sldImg"/>
          </p:nvPr>
        </p:nvSpPr>
        <p:spPr>
          <a:xfrm>
            <a:off x="381000" y="685800"/>
            <a:ext cx="6096000" cy="3429000"/>
          </a:xfrm>
          <a:prstGeom prst="rect">
            <a:avLst/>
          </a:prstGeom>
        </p:spPr>
        <p:txBody>
          <a:bodyPr/>
          <a:lstStyle/>
          <a:p>
            <a:endParaRPr/>
          </a:p>
        </p:txBody>
      </p:sp>
      <p:sp>
        <p:nvSpPr>
          <p:cNvPr id="253" name="Shape 253"/>
          <p:cNvSpPr>
            <a:spLocks noGrp="1"/>
          </p:cNvSpPr>
          <p:nvPr>
            <p:ph type="body" sz="quarter" idx="1"/>
          </p:nvPr>
        </p:nvSpPr>
        <p:spPr>
          <a:prstGeom prst="rect">
            <a:avLst/>
          </a:prstGeom>
        </p:spPr>
        <p:txBody>
          <a:bodyPr/>
          <a:lstStyle/>
          <a:p>
            <a:r>
              <a:t>Then, take exposures + metrics, evaluate your KPI</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8" name="Shape 258"/>
          <p:cNvSpPr>
            <a:spLocks noGrp="1" noRot="1" noChangeAspect="1"/>
          </p:cNvSpPr>
          <p:nvPr>
            <p:ph type="sldImg"/>
          </p:nvPr>
        </p:nvSpPr>
        <p:spPr>
          <a:prstGeom prst="rect">
            <a:avLst/>
          </a:prstGeom>
        </p:spPr>
        <p:txBody>
          <a:bodyPr/>
          <a:lstStyle/>
          <a:p>
            <a:endParaRPr/>
          </a:p>
        </p:txBody>
      </p:sp>
      <p:sp>
        <p:nvSpPr>
          <p:cNvPr id="259" name="Shape 259"/>
          <p:cNvSpPr>
            <a:spLocks noGrp="1"/>
          </p:cNvSpPr>
          <p:nvPr>
            <p:ph type="body" sz="quarter" idx="1"/>
          </p:nvPr>
        </p:nvSpPr>
        <p:spPr>
          <a:prstGeom prst="rect">
            <a:avLst/>
          </a:prstGeom>
        </p:spPr>
        <p:txBody>
          <a:bodyPr/>
          <a:lstStyle/>
          <a:p>
            <a:r>
              <a:t>There is an imbalance of power between those who write software and those who are subject to the implications of that software, sometimes at a disadvantage. As software engineers, it is vital that we anticipate the unanticipated - how might our software be inadvertently causing harm. Even if we are not building radiation therapy machines that can literally kill our users, we are still in a position of power to create software that is inclusive, and equally accessible to users who are not like us. Limiting the accessibility of our software (for instance, not adding support for screen readers, or not fixing the kinds of inclusivity bugs found by gendermag) might save money in the short term, but will likely end up costing much more in the long term. That you are taking this class, and still listening to this lecture likely means that you aspire to become an exceptional engineer - solve problems, and drive positive outcomes for a broad base of people. To do so, hopefully you are now aware of some strategies to consider how the software you build will be impact humanity, hopefully, for the better.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a:spLocks noGrp="1" noRot="1" noChangeAspect="1"/>
          </p:cNvSpPr>
          <p:nvPr>
            <p:ph type="sldImg"/>
          </p:nvPr>
        </p:nvSpPr>
        <p:spPr>
          <a:xfrm>
            <a:off x="381000" y="685800"/>
            <a:ext cx="6096000" cy="3429000"/>
          </a:xfrm>
          <a:prstGeom prst="rect">
            <a:avLst/>
          </a:prstGeom>
        </p:spPr>
        <p:txBody>
          <a:bodyPr/>
          <a:lstStyle/>
          <a:p>
            <a:endParaRPr/>
          </a:p>
        </p:txBody>
      </p:sp>
      <p:sp>
        <p:nvSpPr>
          <p:cNvPr id="147" name="Shape 147"/>
          <p:cNvSpPr>
            <a:spLocks noGrp="1"/>
          </p:cNvSpPr>
          <p:nvPr>
            <p:ph type="body" sz="quarter" idx="1"/>
          </p:nvPr>
        </p:nvSpPr>
        <p:spPr>
          <a:prstGeom prst="rect">
            <a:avLst/>
          </a:prstGeom>
        </p:spPr>
        <p:txBody>
          <a:bodyPr/>
          <a:lstStyle/>
          <a:p>
            <a:r>
              <a:rPr dirty="0"/>
              <a:t>As a case example of bias as the default, consider this incident from 2015, when google released a new photo tagging feature in Google Photos, which was prone to misidentify black people in photographs as gorillas. How did this happen? Image recognition algorithm depend on being supplied a proper (complete) dataset - clearly an incomplete dataset, not representative of entire population. Why didn’t this come up in internal testing? To the extent that Google has a diverse development team today, that was much less true in 2015 - so nobody was trying it and finding this out, and the unconscious bias of the organization resulted in this product getting out. This was harmful both to users, and to Google’s reputation. Even today, this is not very well fixed - and is mostly side-stepped by not identifying any image as a gorilla. It’s useful to think of a case like this to set the tone for a conversation about diversity and inclusivity, but </a:t>
            </a:r>
            <a:r>
              <a:rPr lang="en-US" dirty="0"/>
              <a:t>there are many more subtle biases in our software.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Shape 161"/>
          <p:cNvSpPr>
            <a:spLocks noGrp="1" noRot="1" noChangeAspect="1"/>
          </p:cNvSpPr>
          <p:nvPr>
            <p:ph type="sldImg"/>
          </p:nvPr>
        </p:nvSpPr>
        <p:spPr>
          <a:xfrm>
            <a:off x="381000" y="685800"/>
            <a:ext cx="6096000" cy="3429000"/>
          </a:xfrm>
          <a:prstGeom prst="rect">
            <a:avLst/>
          </a:prstGeom>
        </p:spPr>
        <p:txBody>
          <a:bodyPr/>
          <a:lstStyle/>
          <a:p>
            <a:endParaRPr/>
          </a:p>
        </p:txBody>
      </p:sp>
      <p:sp>
        <p:nvSpPr>
          <p:cNvPr id="162" name="Shape 162"/>
          <p:cNvSpPr>
            <a:spLocks noGrp="1"/>
          </p:cNvSpPr>
          <p:nvPr>
            <p:ph type="body" sz="quarter" idx="1"/>
          </p:nvPr>
        </p:nvSpPr>
        <p:spPr>
          <a:prstGeom prst="rect">
            <a:avLst/>
          </a:prstGeom>
        </p:spPr>
        <p:txBody>
          <a:bodyPr/>
          <a:lstStyle/>
          <a:p>
            <a:r>
              <a:rPr dirty="0"/>
              <a:t>Aside from algorithmic biases, how does our unconscious bias translate into software that is not inclusive? Aside from gender, race and ethnicity, HOW people interact with software varies. Research has shown several key inclusiveness facets:</a:t>
            </a:r>
            <a:endParaRPr lang="en-US" dirty="0"/>
          </a:p>
          <a:p>
            <a:endParaRPr dirty="0"/>
          </a:p>
          <a:p>
            <a:r>
              <a:rPr dirty="0"/>
              <a:t>Motivations: do you learn new technologies in your free time, or only when you need to?</a:t>
            </a:r>
            <a:endParaRPr lang="en-US" dirty="0"/>
          </a:p>
          <a:p>
            <a:endParaRPr dirty="0"/>
          </a:p>
          <a:p>
            <a:r>
              <a:rPr dirty="0"/>
              <a:t>Information processing: do you gather all information comprehensively before trying to solve something, or do you </a:t>
            </a:r>
            <a:r>
              <a:rPr lang="en-US" dirty="0"/>
              <a:t>prefer to gather information </a:t>
            </a:r>
            <a:r>
              <a:rPr dirty="0"/>
              <a:t>selectively </a:t>
            </a:r>
            <a:r>
              <a:rPr lang="en-US" dirty="0"/>
              <a:t>as you go?</a:t>
            </a:r>
          </a:p>
          <a:p>
            <a:endParaRPr dirty="0"/>
          </a:p>
          <a:p>
            <a:r>
              <a:rPr dirty="0"/>
              <a:t>Computer self-efficacy: Do you feel confident about your ability to interact with a computer? If you struggle, do you blame yourself or the vendor?</a:t>
            </a:r>
            <a:endParaRPr lang="en-US" dirty="0"/>
          </a:p>
          <a:p>
            <a:endParaRPr dirty="0"/>
          </a:p>
          <a:p>
            <a:r>
              <a:rPr dirty="0"/>
              <a:t>Risk: will I make a mistake/spend more time than I have budgeted on this? If you try something that doesn’t work, does that change your attitudes towards that technology?</a:t>
            </a:r>
            <a:endParaRPr lang="en-US" dirty="0"/>
          </a:p>
          <a:p>
            <a:endParaRPr dirty="0"/>
          </a:p>
          <a:p>
            <a:r>
              <a:rPr dirty="0"/>
              <a:t>Tech learning style: do you favor process-oriented learning (go step-by-step) or tinkering?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prstGeom prst="rect">
            <a:avLst/>
          </a:prstGeom>
        </p:spPr>
        <p:txBody>
          <a:bodyPr/>
          <a:lstStyle/>
          <a:p>
            <a:endParaRPr/>
          </a:p>
        </p:txBody>
      </p:sp>
      <p:sp>
        <p:nvSpPr>
          <p:cNvPr id="169" name="Shape 169"/>
          <p:cNvSpPr>
            <a:spLocks noGrp="1"/>
          </p:cNvSpPr>
          <p:nvPr>
            <p:ph type="body" sz="quarter" idx="1"/>
          </p:nvPr>
        </p:nvSpPr>
        <p:spPr>
          <a:prstGeom prst="rect">
            <a:avLst/>
          </a:prstGeom>
        </p:spPr>
        <p:txBody>
          <a:bodyPr/>
          <a:lstStyle/>
          <a:p>
            <a:r>
              <a:t>Persona-based evaluation allows for a “discount” usability evaluation. We don’t actually need to find real users who are different from us and get them to use our software (although that’s the best validation) - we can probably find lots of issues just by carefully walking through how someone </a:t>
            </a:r>
            <a:r>
              <a:rPr i="1"/>
              <a:t>like</a:t>
            </a:r>
            <a:r>
              <a:t> this persona would use our software (note: not actually persons that you know, not necessarily gendered)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a:spLocks noGrp="1" noRot="1" noChangeAspect="1"/>
          </p:cNvSpPr>
          <p:nvPr>
            <p:ph type="sldImg"/>
          </p:nvPr>
        </p:nvSpPr>
        <p:spPr>
          <a:xfrm>
            <a:off x="381000" y="685800"/>
            <a:ext cx="6096000" cy="3429000"/>
          </a:xfrm>
          <a:prstGeom prst="rect">
            <a:avLst/>
          </a:prstGeom>
        </p:spPr>
        <p:txBody>
          <a:bodyPr/>
          <a:lstStyle/>
          <a:p>
            <a:endParaRPr/>
          </a:p>
        </p:txBody>
      </p:sp>
      <p:sp>
        <p:nvSpPr>
          <p:cNvPr id="177" name="Shape 177"/>
          <p:cNvSpPr>
            <a:spLocks noGrp="1"/>
          </p:cNvSpPr>
          <p:nvPr>
            <p:ph type="body" sz="quarter" idx="1"/>
          </p:nvPr>
        </p:nvSpPr>
        <p:spPr>
          <a:prstGeom prst="rect">
            <a:avLst/>
          </a:prstGeom>
        </p:spPr>
        <p:txBody>
          <a:bodyPr/>
          <a:lstStyle/>
          <a:p>
            <a:r>
              <a:rPr dirty="0"/>
              <a:t>To perform a cognitive walkthrough, you and your team step through a single use case for your tool, acting as the persona. </a:t>
            </a:r>
            <a:endParaRPr lang="en-US" dirty="0"/>
          </a:p>
          <a:p>
            <a:endParaRPr lang="en-US" dirty="0"/>
          </a:p>
          <a:p>
            <a:r>
              <a:rPr dirty="0"/>
              <a:t>For example: consider applying the Abby persona to evaluate an augmented reality application for navigating a book store…</a:t>
            </a:r>
            <a:endParaRPr lang="en-US" dirty="0"/>
          </a:p>
          <a:p>
            <a:endParaRPr dirty="0"/>
          </a:p>
          <a:p>
            <a:r>
              <a:rPr dirty="0"/>
              <a:t>Step by-step, note that “see map?” Is a difficult subgoal to form: </a:t>
            </a:r>
            <a:r>
              <a:rPr dirty="0" err="1"/>
              <a:t>abby’s</a:t>
            </a:r>
            <a:r>
              <a:rPr dirty="0"/>
              <a:t> motivation is to find science fiction books - why would they know that finding map is the right thing? </a:t>
            </a:r>
            <a:endParaRPr lang="en-US" dirty="0"/>
          </a:p>
          <a:p>
            <a:r>
              <a:rPr dirty="0"/>
              <a:t>Then - note that “see bookstore map” is a “maybe” because Abby’s goal is “see map” but nothing says map! </a:t>
            </a:r>
            <a:r>
              <a:rPr lang="en-US" dirty="0"/>
              <a:t>The</a:t>
            </a:r>
            <a:r>
              <a:rPr dirty="0"/>
              <a:t> developers </a:t>
            </a:r>
            <a:r>
              <a:rPr lang="en-US" dirty="0"/>
              <a:t>meant</a:t>
            </a:r>
            <a:r>
              <a:rPr dirty="0"/>
              <a:t> ‘Browse off’ </a:t>
            </a:r>
            <a:r>
              <a:rPr lang="en-US" dirty="0"/>
              <a:t>to mean </a:t>
            </a:r>
            <a:r>
              <a:rPr dirty="0"/>
              <a:t>to switch from a view where we are browsing a shelf to instead show the default, map view. If we’re not sure that Abby would know what to do [does </a:t>
            </a:r>
            <a:r>
              <a:rPr dirty="0" err="1"/>
              <a:t>abby</a:t>
            </a:r>
            <a:r>
              <a:rPr dirty="0"/>
              <a:t> tinker?], we note that, but then do it anyway. </a:t>
            </a:r>
            <a:endParaRPr lang="en-US" dirty="0"/>
          </a:p>
          <a:p>
            <a:endParaRPr lang="en-US" dirty="0"/>
          </a:p>
          <a:p>
            <a:r>
              <a:rPr dirty="0"/>
              <a:t>Then, if we end up getting a map, we evaluate: does </a:t>
            </a:r>
            <a:r>
              <a:rPr dirty="0" err="1"/>
              <a:t>abby</a:t>
            </a:r>
            <a:r>
              <a:rPr dirty="0"/>
              <a:t> see progress to that subgoal of finding map? Maybe, maybe not - confusing. The facets of Abby’s persona allow us to imagine how another user, who doesn’t think like us, might interact with the same interface in a different way.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“The curb cut effect” describes broadly what happens when an inclusive design, built for one audience, benefits everyone. The effect gets its name from curb cuts - the small ramps between sidewalks and streets that were originally designed to allow people in wheelchairs to cross the street. However, this also benefits the old (who might struggle with a step), parents with strollers and workers making deliveries on hand trucks. For Example: Risk averse persona. Imagine that you are sloppy with vocabulary. “Browse off” vs “view map”. This is confusing. This is somethign that the risk averse individual might say “Wait what am I doing? I thought I was looking for a map. Oh I guess it’s turning off the browse feature?” This is like curb cuts though - it helps everyone, since, even if you weren’t particularly confused, it’s still a bit of a road bump.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noRot="1" noChangeAspect="1"/>
          </p:cNvSpPr>
          <p:nvPr>
            <p:ph type="sldImg"/>
          </p:nvPr>
        </p:nvSpPr>
        <p:spPr>
          <a:prstGeom prst="rect">
            <a:avLst/>
          </a:prstGeom>
        </p:spPr>
        <p:txBody>
          <a:bodyPr/>
          <a:lstStyle/>
          <a:p>
            <a:endParaRPr/>
          </a:p>
        </p:txBody>
      </p:sp>
      <p:sp>
        <p:nvSpPr>
          <p:cNvPr id="195" name="Shape 195"/>
          <p:cNvSpPr>
            <a:spLocks noGrp="1"/>
          </p:cNvSpPr>
          <p:nvPr>
            <p:ph type="body" sz="quarter" idx="1"/>
          </p:nvPr>
        </p:nvSpPr>
        <p:spPr>
          <a:prstGeom prst="rect">
            <a:avLst/>
          </a:prstGeom>
        </p:spPr>
        <p:txBody>
          <a:bodyPr/>
          <a:lstStyle/>
          <a:p>
            <a:r>
              <a:t>The gold-standard for evaluating the efficacy of our software is usability testing.</a:t>
            </a:r>
          </a:p>
          <a:p>
            <a:pPr marL="279400" indent="-279400">
              <a:buSzPct val="123000"/>
              <a:buChar char="*"/>
            </a:pPr>
            <a:r>
              <a:t>Directly measure usability by monitoring task performance</a:t>
            </a:r>
          </a:p>
          <a:p>
            <a:pPr marL="279400" indent="-279400">
              <a:buSzPct val="123000"/>
              <a:buChar char="*"/>
            </a:pPr>
            <a:r>
              <a:t>Use diverse users, consider surveying based on facets - see figure in middle</a:t>
            </a:r>
          </a:p>
          <a:p>
            <a:pPr marL="279400" indent="-279400">
              <a:buSzPct val="123000"/>
              <a:buChar char="*"/>
            </a:pPr>
            <a:r>
              <a:t>Compare performance across interfaces (left figure, from MS academic prototype, can see it live)</a:t>
            </a:r>
          </a:p>
          <a:p>
            <a:pPr marL="279400" indent="-279400">
              <a:buSzPct val="123000"/>
              <a:buChar char="*"/>
            </a:pPr>
            <a:r>
              <a:t>Validate problems + fixes - and even find curb cut effect (Right figure)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xfrm>
            <a:off x="381000" y="685800"/>
            <a:ext cx="6096000" cy="3429000"/>
          </a:xfrm>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rPr dirty="0"/>
              <a:t>Evaluating accessibility is another form of usability testing. We can begin by checking (ourselves) the conformance of our application with the requirements laid out by standards, like the W3C’s WCAG </a:t>
            </a:r>
            <a:r>
              <a:rPr lang="en-US" dirty="0"/>
              <a:t>(Web Content Accessibility Guidelines) </a:t>
            </a:r>
            <a:r>
              <a:rPr dirty="0"/>
              <a:t>standards. Simply meeting a standard doesn’t mean that it’s usable, and simply having one disabled person say that it works for them doesn’t mean that it’s usable - still conduct a broad user study for best results.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Shape 212"/>
          <p:cNvSpPr>
            <a:spLocks noGrp="1" noRot="1" noChangeAspect="1"/>
          </p:cNvSpPr>
          <p:nvPr>
            <p:ph type="sldImg"/>
          </p:nvPr>
        </p:nvSpPr>
        <p:spPr>
          <a:xfrm>
            <a:off x="381000" y="685800"/>
            <a:ext cx="6096000" cy="3429000"/>
          </a:xfrm>
          <a:prstGeom prst="rect">
            <a:avLst/>
          </a:prstGeom>
        </p:spPr>
        <p:txBody>
          <a:bodyPr/>
          <a:lstStyle/>
          <a:p>
            <a:endParaRPr/>
          </a:p>
        </p:txBody>
      </p:sp>
      <p:sp>
        <p:nvSpPr>
          <p:cNvPr id="213" name="Shape 213"/>
          <p:cNvSpPr>
            <a:spLocks noGrp="1"/>
          </p:cNvSpPr>
          <p:nvPr>
            <p:ph type="body" sz="quarter" idx="1"/>
          </p:nvPr>
        </p:nvSpPr>
        <p:spPr>
          <a:prstGeom prst="rect">
            <a:avLst/>
          </a:prstGeom>
        </p:spPr>
        <p:txBody>
          <a:bodyPr/>
          <a:lstStyle/>
          <a:p>
            <a:r>
              <a:rPr dirty="0"/>
              <a:t>User studies are extremely useful both when trying to build inclusive software that works for lots of users, and also extremely niche software that solves a specialized task. This is for energy commodities swap, a task that commodities traders might do many times an hour. Left interface seems “right” following Nielsen heuristics. But, the form needs to be filled out extremely fast - and it doesn’t even fit on a page! Right interface is the re-design, compresses data, meets users mental models. Better that you do this kind of testing before declaring your software “complete” so that you don’t </a:t>
            </a:r>
            <a:r>
              <a:rPr lang="en-US" dirty="0"/>
              <a:t>lose a contract and get fired.</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www.w3.org/WAI/test-evaluate/"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didi.co/consulting/" TargetMode="External"/><Relationship Id="rId5" Type="http://schemas.openxmlformats.org/officeDocument/2006/relationships/image" Target="../media/image18.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9.t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facebook/planout"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hyperlink" Target="https://www.slideshare.net/optimizely/opti-con-2014-automated-experimentation-at-scale"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facebook/planout"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hyperlink" Target="https://www.slideshare.net/optimizely/opti-con-2014-automated-experimentation-at-scale"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facebook/planout"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hyperlink" Target="https://www.slideshare.net/optimizely/opti-con-2014-automated-experimentation-at-scale"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facebook/planout"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hyperlink" Target="https://www.slideshare.net/optimizely/opti-con-2014-automated-experimentation-at-scale"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informationisbeautiful.net/visualizations/diversity-in-tech/"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https://www.wsj.com/articles/BL-DGB-42522" TargetMode="External"/><Relationship Id="rId5" Type="http://schemas.openxmlformats.org/officeDocument/2006/relationships/hyperlink" Target="https://www.wired.com/story/when-it-comes-to-gorillas-google-photos-remains-blind/" TargetMode="Externa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hyperlink" Target="http://gendermag.org/foundations.php"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hyperlink" Target="http://gendermag.org/Docs/GenderMagHandout-2020-0106-1649.pdf"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tif"/></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www.flickr.com/photos/mgifford/46424316355/in/photolist-2dJmKRv-av95GE-r3ivsJ-mT4BaT-6HSC5j-FfkKfJ-7E5kqK-2hQSZ1S-55Sowk-HgHMKm-benZnk-7fPPU9-exSFWt-4zMm4f-sLPfkv-2k7C6Sz-CSHck4-91KLZS-5gMMj2-exVT5h-exSG5x-exB7gV-8VzDSj-exVTsh-exSHGF-8VzDRL-exVQJj-exVR3G-exVRpA-exEpFq-exBbVr-exVTnU-exB7uB-exEoDG-exEnwS-exEjwN-exSJjn-exSGGz-8VzDQJ-8VzDLA-exEokd-exEnH9-4TKpqA-6Usfi6-exBcTk-exEjrW-exSJ3n-dc7uCx-exB7Hk-qhJPmL"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academic.microsoft.com" TargetMode="External"/><Relationship Id="rId7"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ftp://ftp.cs.orst.edu/pub/burnett/chi19-GenderMag-findToFix.pdf" TargetMode="Externa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endParaRPr lang="en-US" dirty="0"/>
          </a:p>
          <a:p>
            <a:pPr>
              <a:defRPr>
                <a:solidFill>
                  <a:srgbClr val="005493"/>
                </a:solidFill>
              </a:defRPr>
            </a:pPr>
            <a:br>
              <a:rPr dirty="0"/>
            </a:br>
            <a:r>
              <a:rPr dirty="0"/>
              <a:t>© 202</a:t>
            </a:r>
            <a:r>
              <a:rPr lang="en-US" dirty="0"/>
              <a:t>1</a:t>
            </a:r>
            <a:r>
              <a:rPr dirty="0"/>
              <a:t>, released under </a:t>
            </a:r>
            <a:r>
              <a:rPr u="sng" dirty="0">
                <a:hlinkClick r:id="rId2"/>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11.3: Acceptance and Inclusivity Testing"/>
          <p:cNvSpPr txBox="1">
            <a:spLocks noGrp="1"/>
          </p:cNvSpPr>
          <p:nvPr>
            <p:ph type="subTitle" sz="quarter" idx="1"/>
          </p:nvPr>
        </p:nvSpPr>
        <p:spPr>
          <a:prstGeom prst="rect">
            <a:avLst/>
          </a:prstGeom>
        </p:spPr>
        <p:txBody>
          <a:bodyPr/>
          <a:lstStyle/>
          <a:p>
            <a:r>
              <a:rPr dirty="0"/>
              <a:t>Lecture </a:t>
            </a:r>
            <a:r>
              <a:rPr lang="en-US" dirty="0"/>
              <a:t>12</a:t>
            </a:r>
            <a:r>
              <a:rPr dirty="0"/>
              <a:t>.3: Acceptance and Inclusivity Testing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Usability Testing"/>
          <p:cNvSpPr txBox="1">
            <a:spLocks noGrp="1"/>
          </p:cNvSpPr>
          <p:nvPr>
            <p:ph type="title"/>
          </p:nvPr>
        </p:nvSpPr>
        <p:spPr>
          <a:prstGeom prst="rect">
            <a:avLst/>
          </a:prstGeom>
        </p:spPr>
        <p:txBody>
          <a:bodyPr/>
          <a:lstStyle/>
          <a:p>
            <a:r>
              <a:t>Usability Testing</a:t>
            </a:r>
          </a:p>
        </p:txBody>
      </p:sp>
      <p:sp>
        <p:nvSpPr>
          <p:cNvPr id="198" name="Evaluating Accessibilit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Evaluating Accessibility</a:t>
            </a:r>
          </a:p>
        </p:txBody>
      </p:sp>
      <p:sp>
        <p:nvSpPr>
          <p:cNvPr id="199" name="Check for conformance with requirements of standards…"/>
          <p:cNvSpPr txBox="1">
            <a:spLocks noGrp="1"/>
          </p:cNvSpPr>
          <p:nvPr>
            <p:ph type="body" sz="half" idx="1"/>
          </p:nvPr>
        </p:nvSpPr>
        <p:spPr>
          <a:xfrm>
            <a:off x="1206500" y="4248504"/>
            <a:ext cx="13578226" cy="8256012"/>
          </a:xfrm>
          <a:prstGeom prst="rect">
            <a:avLst/>
          </a:prstGeom>
        </p:spPr>
        <p:txBody>
          <a:bodyPr/>
          <a:lstStyle/>
          <a:p>
            <a:r>
              <a:t>Check for conformance with requirements of standards</a:t>
            </a:r>
          </a:p>
          <a:p>
            <a:r>
              <a:t>Involve users in your evaluation - simply “meeting a standard” does not guarantee accessibility</a:t>
            </a:r>
          </a:p>
        </p:txBody>
      </p:sp>
      <p:pic>
        <p:nvPicPr>
          <p:cNvPr id="200" name="Image" descr="Image"/>
          <p:cNvPicPr>
            <a:picLocks noChangeAspect="1"/>
          </p:cNvPicPr>
          <p:nvPr/>
        </p:nvPicPr>
        <p:blipFill>
          <a:blip r:embed="rId3"/>
          <a:stretch>
            <a:fillRect/>
          </a:stretch>
        </p:blipFill>
        <p:spPr>
          <a:xfrm>
            <a:off x="14591805" y="0"/>
            <a:ext cx="10180321" cy="13716001"/>
          </a:xfrm>
          <a:prstGeom prst="rect">
            <a:avLst/>
          </a:prstGeom>
          <a:ln w="12700">
            <a:miter lim="400000"/>
          </a:ln>
        </p:spPr>
      </p:pic>
      <p:sp>
        <p:nvSpPr>
          <p:cNvPr id="201" name="https://www.w3.org/WAI/test-evaluate/"/>
          <p:cNvSpPr txBox="1"/>
          <p:nvPr/>
        </p:nvSpPr>
        <p:spPr>
          <a:xfrm>
            <a:off x="9487661" y="13007657"/>
            <a:ext cx="5408677"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https://www.w3.org/WAI/test-evaluate/</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Usability Testing"/>
          <p:cNvSpPr txBox="1">
            <a:spLocks noGrp="1"/>
          </p:cNvSpPr>
          <p:nvPr>
            <p:ph type="title"/>
          </p:nvPr>
        </p:nvSpPr>
        <p:spPr>
          <a:prstGeom prst="rect">
            <a:avLst/>
          </a:prstGeom>
        </p:spPr>
        <p:txBody>
          <a:bodyPr/>
          <a:lstStyle/>
          <a:p>
            <a:r>
              <a:t>Usability Testing</a:t>
            </a:r>
          </a:p>
        </p:txBody>
      </p:sp>
      <p:sp>
        <p:nvSpPr>
          <p:cNvPr id="206" name="For some software, we are nothing like our us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For some software, we are </a:t>
            </a:r>
            <a:r>
              <a:rPr i="1"/>
              <a:t>nothing</a:t>
            </a:r>
            <a:r>
              <a:t> like our users</a:t>
            </a:r>
          </a:p>
        </p:txBody>
      </p:sp>
      <p:pic>
        <p:nvPicPr>
          <p:cNvPr id="207" name="theirs_vs_ours_CommoditySwap-1.png" descr="theirs_vs_ours_CommoditySwap-1.png"/>
          <p:cNvPicPr>
            <a:picLocks noChangeAspect="1"/>
          </p:cNvPicPr>
          <p:nvPr/>
        </p:nvPicPr>
        <p:blipFill>
          <a:blip r:embed="rId3"/>
          <a:srcRect l="53085" t="6516" r="6971" b="63077"/>
          <a:stretch>
            <a:fillRect/>
          </a:stretch>
        </p:blipFill>
        <p:spPr>
          <a:xfrm>
            <a:off x="14475504" y="4695001"/>
            <a:ext cx="5101822" cy="6483335"/>
          </a:xfrm>
          <a:prstGeom prst="rect">
            <a:avLst/>
          </a:prstGeom>
          <a:ln w="12700">
            <a:miter lim="400000"/>
          </a:ln>
        </p:spPr>
      </p:pic>
      <p:pic>
        <p:nvPicPr>
          <p:cNvPr id="208" name="Image" descr="Image"/>
          <p:cNvPicPr>
            <a:picLocks noChangeAspect="1"/>
          </p:cNvPicPr>
          <p:nvPr/>
        </p:nvPicPr>
        <p:blipFill>
          <a:blip r:embed="rId4"/>
          <a:stretch>
            <a:fillRect/>
          </a:stretch>
        </p:blipFill>
        <p:spPr>
          <a:xfrm>
            <a:off x="3841019" y="4695001"/>
            <a:ext cx="7691584" cy="9051589"/>
          </a:xfrm>
          <a:prstGeom prst="rect">
            <a:avLst/>
          </a:prstGeom>
          <a:ln w="12700">
            <a:miter lim="400000"/>
          </a:ln>
        </p:spPr>
      </p:pic>
      <p:pic>
        <p:nvPicPr>
          <p:cNvPr id="209" name="Image" descr="Image"/>
          <p:cNvPicPr>
            <a:picLocks noChangeAspect="1"/>
          </p:cNvPicPr>
          <p:nvPr/>
        </p:nvPicPr>
        <p:blipFill>
          <a:blip r:embed="rId5"/>
          <a:stretch>
            <a:fillRect/>
          </a:stretch>
        </p:blipFill>
        <p:spPr>
          <a:xfrm>
            <a:off x="11798846" y="4695001"/>
            <a:ext cx="2087433" cy="8111165"/>
          </a:xfrm>
          <a:prstGeom prst="rect">
            <a:avLst/>
          </a:prstGeom>
          <a:ln w="12700">
            <a:miter lim="400000"/>
          </a:ln>
        </p:spPr>
      </p:pic>
      <p:sp>
        <p:nvSpPr>
          <p:cNvPr id="210" name="Commodity swap screens &amp; story © 2016, Brad Paley"/>
          <p:cNvSpPr txBox="1"/>
          <p:nvPr/>
        </p:nvSpPr>
        <p:spPr>
          <a:xfrm>
            <a:off x="14231449" y="11262316"/>
            <a:ext cx="6807353"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defTabSz="2438339">
              <a:defRPr sz="2200"/>
            </a:lvl1pPr>
          </a:lstStyle>
          <a:p>
            <a:r>
              <a:t>Commodity swap screens &amp; story © 2016, Brad Paley</a:t>
            </a:r>
          </a:p>
        </p:txBody>
      </p:sp>
      <p:sp>
        <p:nvSpPr>
          <p:cNvPr id="211" name="http://didi.co/consulting/"/>
          <p:cNvSpPr txBox="1"/>
          <p:nvPr/>
        </p:nvSpPr>
        <p:spPr>
          <a:xfrm>
            <a:off x="14257251" y="11660406"/>
            <a:ext cx="3167889"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defTabSz="2438339">
              <a:defRPr sz="2200" u="sng">
                <a:hlinkClick r:id="rId6"/>
              </a:defRPr>
            </a:lvl1pPr>
          </a:lstStyle>
          <a:p>
            <a:pPr>
              <a:defRPr u="none"/>
            </a:pPr>
            <a:r>
              <a:rPr u="sng">
                <a:hlinkClick r:id="rId6"/>
              </a:rPr>
              <a:t>http://didi.co/consulting/</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0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7" grpId="2" animBg="1" advAuto="0"/>
      <p:bldP spid="209" grpId="1"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Usability Testing in Continuous Development"/>
          <p:cNvSpPr txBox="1">
            <a:spLocks noGrp="1"/>
          </p:cNvSpPr>
          <p:nvPr>
            <p:ph type="title"/>
          </p:nvPr>
        </p:nvSpPr>
        <p:spPr>
          <a:prstGeom prst="rect">
            <a:avLst/>
          </a:prstGeom>
        </p:spPr>
        <p:txBody>
          <a:bodyPr>
            <a:normAutofit fontScale="90000"/>
          </a:bodyPr>
          <a:lstStyle>
            <a:lvl1pPr defTabSz="2413955">
              <a:defRPr sz="8415" spc="-168"/>
            </a:lvl1pPr>
          </a:lstStyle>
          <a:p>
            <a:r>
              <a:t>Usability Testing in Continuous Development</a:t>
            </a:r>
          </a:p>
        </p:txBody>
      </p:sp>
      <p:sp>
        <p:nvSpPr>
          <p:cNvPr id="216" name="A/B Testing"/>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A/B Testing</a:t>
            </a:r>
          </a:p>
        </p:txBody>
      </p:sp>
      <p:sp>
        <p:nvSpPr>
          <p:cNvPr id="217" name="Ways to test new features for usability, popularity, performance without a focus group…"/>
          <p:cNvSpPr txBox="1">
            <a:spLocks noGrp="1"/>
          </p:cNvSpPr>
          <p:nvPr>
            <p:ph type="body" idx="1"/>
          </p:nvPr>
        </p:nvSpPr>
        <p:spPr>
          <a:prstGeom prst="rect">
            <a:avLst/>
          </a:prstGeom>
        </p:spPr>
        <p:txBody>
          <a:bodyPr/>
          <a:lstStyle/>
          <a:p>
            <a:r>
              <a:t>Ways to test new features for usability, popularity, performance without a focus group</a:t>
            </a:r>
          </a:p>
          <a:p>
            <a:r>
              <a:t>Show 50% of your site visitors version A, 50% version B, collect metrics on each, decide which is better</a:t>
            </a:r>
          </a:p>
        </p:txBody>
      </p:sp>
      <p:pic>
        <p:nvPicPr>
          <p:cNvPr id="218" name="Image" descr="Image"/>
          <p:cNvPicPr>
            <a:picLocks noChangeAspect="1"/>
          </p:cNvPicPr>
          <p:nvPr/>
        </p:nvPicPr>
        <p:blipFill>
          <a:blip r:embed="rId3"/>
          <a:stretch>
            <a:fillRect/>
          </a:stretch>
        </p:blipFill>
        <p:spPr>
          <a:xfrm>
            <a:off x="6269232" y="7887257"/>
            <a:ext cx="11845536" cy="5736765"/>
          </a:xfrm>
          <a:prstGeom prst="rect">
            <a:avLst/>
          </a:prstGeom>
          <a:ln w="127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Usability Testing in Continuous Development"/>
          <p:cNvSpPr txBox="1">
            <a:spLocks noGrp="1"/>
          </p:cNvSpPr>
          <p:nvPr>
            <p:ph type="title"/>
          </p:nvPr>
        </p:nvSpPr>
        <p:spPr>
          <a:prstGeom prst="rect">
            <a:avLst/>
          </a:prstGeom>
        </p:spPr>
        <p:txBody>
          <a:bodyPr>
            <a:normAutofit fontScale="90000"/>
          </a:bodyPr>
          <a:lstStyle>
            <a:lvl1pPr defTabSz="2413955">
              <a:defRPr sz="8415" spc="-168"/>
            </a:lvl1pPr>
          </a:lstStyle>
          <a:p>
            <a:r>
              <a:t>Usability Testing in Continuous Development</a:t>
            </a:r>
          </a:p>
        </p:txBody>
      </p:sp>
      <p:sp>
        <p:nvSpPr>
          <p:cNvPr id="223" name="A/B Testing: PlanOut from Facebook (“N=109 user stud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A/B Testing: PlanOut from Facebook (“N=10</a:t>
            </a:r>
            <a:r>
              <a:rPr baseline="31999"/>
              <a:t>9</a:t>
            </a:r>
            <a:r>
              <a:t> user study”)</a:t>
            </a:r>
          </a:p>
        </p:txBody>
      </p:sp>
      <p:sp>
        <p:nvSpPr>
          <p:cNvPr id="224" name="Used to test advertising strategies (and Facebook functionality)…"/>
          <p:cNvSpPr txBox="1">
            <a:spLocks noGrp="1"/>
          </p:cNvSpPr>
          <p:nvPr>
            <p:ph type="body" idx="1"/>
          </p:nvPr>
        </p:nvSpPr>
        <p:spPr>
          <a:prstGeom prst="rect">
            <a:avLst/>
          </a:prstGeom>
        </p:spPr>
        <p:txBody>
          <a:bodyPr/>
          <a:lstStyle/>
          <a:p>
            <a:r>
              <a:t>Used to test advertising strategies (and Facebook functionality)</a:t>
            </a:r>
          </a:p>
          <a:p>
            <a:r>
              <a:t>Segment audience and define KPIs, collect results</a:t>
            </a:r>
          </a:p>
        </p:txBody>
      </p:sp>
      <p:sp>
        <p:nvSpPr>
          <p:cNvPr id="225" name="https://github.com/facebook/planout"/>
          <p:cNvSpPr txBox="1"/>
          <p:nvPr/>
        </p:nvSpPr>
        <p:spPr>
          <a:xfrm>
            <a:off x="3417723" y="13184282"/>
            <a:ext cx="4689781"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l" defTabSz="2438339">
              <a:defRPr sz="2200" u="sng">
                <a:hlinkClick r:id="rId3"/>
              </a:defRPr>
            </a:lvl1pPr>
          </a:lstStyle>
          <a:p>
            <a:pPr>
              <a:defRPr u="none"/>
            </a:pPr>
            <a:r>
              <a:rPr u="sng">
                <a:hlinkClick r:id="rId3"/>
              </a:rPr>
              <a:t>https://github.com/facebook/planout</a:t>
            </a:r>
          </a:p>
        </p:txBody>
      </p:sp>
      <p:sp>
        <p:nvSpPr>
          <p:cNvPr id="226" name="https://www.slideshare.net/optimizely/opti-con-2014-automated-experimentation-at-scale"/>
          <p:cNvSpPr txBox="1"/>
          <p:nvPr/>
        </p:nvSpPr>
        <p:spPr>
          <a:xfrm>
            <a:off x="9005132" y="13184282"/>
            <a:ext cx="11961145"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l" defTabSz="2438339">
              <a:defRPr sz="2200" u="sng">
                <a:hlinkClick r:id="rId4"/>
              </a:defRPr>
            </a:lvl1pPr>
          </a:lstStyle>
          <a:p>
            <a:pPr>
              <a:defRPr u="none"/>
            </a:pPr>
            <a:r>
              <a:rPr u="sng">
                <a:hlinkClick r:id="rId4"/>
              </a:rPr>
              <a:t>https://www.slideshare.net/optimizely/opti-con-2014-automated-experimentation-at-scale</a:t>
            </a:r>
          </a:p>
        </p:txBody>
      </p:sp>
      <p:pic>
        <p:nvPicPr>
          <p:cNvPr id="227" name="Image" descr="Image"/>
          <p:cNvPicPr>
            <a:picLocks noChangeAspect="1"/>
          </p:cNvPicPr>
          <p:nvPr/>
        </p:nvPicPr>
        <p:blipFill>
          <a:blip r:embed="rId5"/>
          <a:stretch>
            <a:fillRect/>
          </a:stretch>
        </p:blipFill>
        <p:spPr>
          <a:xfrm>
            <a:off x="6211427" y="6306473"/>
            <a:ext cx="11961146" cy="6703351"/>
          </a:xfrm>
          <a:prstGeom prst="rect">
            <a:avLst/>
          </a:prstGeom>
          <a:ln w="12700">
            <a:miter lim="400000"/>
          </a:ln>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Usability Testing in Continuous Development"/>
          <p:cNvSpPr txBox="1">
            <a:spLocks noGrp="1"/>
          </p:cNvSpPr>
          <p:nvPr>
            <p:ph type="title"/>
          </p:nvPr>
        </p:nvSpPr>
        <p:spPr>
          <a:prstGeom prst="rect">
            <a:avLst/>
          </a:prstGeom>
        </p:spPr>
        <p:txBody>
          <a:bodyPr>
            <a:normAutofit fontScale="90000"/>
          </a:bodyPr>
          <a:lstStyle>
            <a:lvl1pPr defTabSz="2413955">
              <a:defRPr sz="8415" spc="-168"/>
            </a:lvl1pPr>
          </a:lstStyle>
          <a:p>
            <a:r>
              <a:t>Usability Testing in Continuous Development</a:t>
            </a:r>
          </a:p>
        </p:txBody>
      </p:sp>
      <p:sp>
        <p:nvSpPr>
          <p:cNvPr id="232" name="A/B Testing: PlanOut from Facebook (“N=109 user stud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A/B Testing: PlanOut from Facebook (“N=10</a:t>
            </a:r>
            <a:r>
              <a:rPr baseline="31999"/>
              <a:t>9</a:t>
            </a:r>
            <a:r>
              <a:t> user study”)</a:t>
            </a:r>
          </a:p>
        </p:txBody>
      </p:sp>
      <p:sp>
        <p:nvSpPr>
          <p:cNvPr id="233" name="https://github.com/facebook/planout"/>
          <p:cNvSpPr txBox="1"/>
          <p:nvPr/>
        </p:nvSpPr>
        <p:spPr>
          <a:xfrm>
            <a:off x="3417723" y="13184282"/>
            <a:ext cx="4689781"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l" defTabSz="2438339">
              <a:defRPr sz="2200" u="sng">
                <a:hlinkClick r:id="rId3"/>
              </a:defRPr>
            </a:lvl1pPr>
          </a:lstStyle>
          <a:p>
            <a:pPr>
              <a:defRPr u="none"/>
            </a:pPr>
            <a:r>
              <a:rPr u="sng">
                <a:hlinkClick r:id="rId3"/>
              </a:rPr>
              <a:t>https://github.com/facebook/planout</a:t>
            </a:r>
          </a:p>
        </p:txBody>
      </p:sp>
      <p:sp>
        <p:nvSpPr>
          <p:cNvPr id="234" name="https://www.slideshare.net/optimizely/opti-con-2014-automated-experimentation-at-scale"/>
          <p:cNvSpPr txBox="1"/>
          <p:nvPr/>
        </p:nvSpPr>
        <p:spPr>
          <a:xfrm>
            <a:off x="9005132" y="13184282"/>
            <a:ext cx="11961145"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l" defTabSz="2438339">
              <a:defRPr sz="2200" u="sng">
                <a:hlinkClick r:id="rId4"/>
              </a:defRPr>
            </a:lvl1pPr>
          </a:lstStyle>
          <a:p>
            <a:pPr>
              <a:defRPr u="none"/>
            </a:pPr>
            <a:r>
              <a:rPr u="sng">
                <a:hlinkClick r:id="rId4"/>
              </a:rPr>
              <a:t>https://www.slideshare.net/optimizely/opti-con-2014-automated-experimentation-at-scale</a:t>
            </a:r>
          </a:p>
        </p:txBody>
      </p:sp>
      <p:pic>
        <p:nvPicPr>
          <p:cNvPr id="235" name="Image" descr="Image"/>
          <p:cNvPicPr>
            <a:picLocks noChangeAspect="1"/>
          </p:cNvPicPr>
          <p:nvPr/>
        </p:nvPicPr>
        <p:blipFill>
          <a:blip r:embed="rId5"/>
          <a:stretch>
            <a:fillRect/>
          </a:stretch>
        </p:blipFill>
        <p:spPr>
          <a:xfrm>
            <a:off x="5692116" y="4688699"/>
            <a:ext cx="12999768" cy="7416685"/>
          </a:xfrm>
          <a:prstGeom prst="rect">
            <a:avLst/>
          </a:prstGeom>
          <a:ln w="12700">
            <a:miter lim="400000"/>
          </a:ln>
        </p:spPr>
      </p:pic>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Usability Testing in Continuous Development"/>
          <p:cNvSpPr txBox="1">
            <a:spLocks noGrp="1"/>
          </p:cNvSpPr>
          <p:nvPr>
            <p:ph type="title"/>
          </p:nvPr>
        </p:nvSpPr>
        <p:spPr>
          <a:prstGeom prst="rect">
            <a:avLst/>
          </a:prstGeom>
        </p:spPr>
        <p:txBody>
          <a:bodyPr>
            <a:normAutofit fontScale="90000"/>
          </a:bodyPr>
          <a:lstStyle>
            <a:lvl1pPr defTabSz="2413955">
              <a:defRPr sz="8415" spc="-168"/>
            </a:lvl1pPr>
          </a:lstStyle>
          <a:p>
            <a:r>
              <a:t>Usability Testing in Continuous Development</a:t>
            </a:r>
          </a:p>
        </p:txBody>
      </p:sp>
      <p:sp>
        <p:nvSpPr>
          <p:cNvPr id="240" name="A/B Testing: PlanOut from Facebook (“N=109 user stud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A/B Testing: PlanOut from Facebook (“N=10</a:t>
            </a:r>
            <a:r>
              <a:rPr baseline="31999"/>
              <a:t>9</a:t>
            </a:r>
            <a:r>
              <a:t> user study”)</a:t>
            </a:r>
          </a:p>
        </p:txBody>
      </p:sp>
      <p:sp>
        <p:nvSpPr>
          <p:cNvPr id="241" name="https://github.com/facebook/planout"/>
          <p:cNvSpPr txBox="1"/>
          <p:nvPr/>
        </p:nvSpPr>
        <p:spPr>
          <a:xfrm>
            <a:off x="3417723" y="13184282"/>
            <a:ext cx="4689781"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l" defTabSz="2438339">
              <a:defRPr sz="2200" u="sng">
                <a:hlinkClick r:id="rId3"/>
              </a:defRPr>
            </a:lvl1pPr>
          </a:lstStyle>
          <a:p>
            <a:pPr>
              <a:defRPr u="none"/>
            </a:pPr>
            <a:r>
              <a:rPr u="sng">
                <a:hlinkClick r:id="rId3"/>
              </a:rPr>
              <a:t>https://github.com/facebook/planout</a:t>
            </a:r>
          </a:p>
        </p:txBody>
      </p:sp>
      <p:sp>
        <p:nvSpPr>
          <p:cNvPr id="242" name="https://www.slideshare.net/optimizely/opti-con-2014-automated-experimentation-at-scale"/>
          <p:cNvSpPr txBox="1"/>
          <p:nvPr/>
        </p:nvSpPr>
        <p:spPr>
          <a:xfrm>
            <a:off x="9005132" y="13184282"/>
            <a:ext cx="11961145"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l" defTabSz="2438339">
              <a:defRPr sz="2200" u="sng">
                <a:hlinkClick r:id="rId4"/>
              </a:defRPr>
            </a:lvl1pPr>
          </a:lstStyle>
          <a:p>
            <a:pPr>
              <a:defRPr u="none"/>
            </a:pPr>
            <a:r>
              <a:rPr u="sng">
                <a:hlinkClick r:id="rId4"/>
              </a:rPr>
              <a:t>https://www.slideshare.net/optimizely/opti-con-2014-automated-experimentation-at-scale</a:t>
            </a:r>
          </a:p>
        </p:txBody>
      </p:sp>
      <p:pic>
        <p:nvPicPr>
          <p:cNvPr id="243" name="Image" descr="Image"/>
          <p:cNvPicPr>
            <a:picLocks noChangeAspect="1"/>
          </p:cNvPicPr>
          <p:nvPr/>
        </p:nvPicPr>
        <p:blipFill>
          <a:blip r:embed="rId5"/>
          <a:stretch>
            <a:fillRect/>
          </a:stretch>
        </p:blipFill>
        <p:spPr>
          <a:xfrm>
            <a:off x="5433367" y="4594835"/>
            <a:ext cx="13517266" cy="7604414"/>
          </a:xfrm>
          <a:prstGeom prst="rect">
            <a:avLst/>
          </a:prstGeom>
          <a:ln w="12700">
            <a:miter lim="400000"/>
          </a:ln>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Usability Testing in Continuous Development"/>
          <p:cNvSpPr txBox="1">
            <a:spLocks noGrp="1"/>
          </p:cNvSpPr>
          <p:nvPr>
            <p:ph type="title"/>
          </p:nvPr>
        </p:nvSpPr>
        <p:spPr>
          <a:prstGeom prst="rect">
            <a:avLst/>
          </a:prstGeom>
        </p:spPr>
        <p:txBody>
          <a:bodyPr>
            <a:normAutofit fontScale="90000"/>
          </a:bodyPr>
          <a:lstStyle>
            <a:lvl1pPr defTabSz="2413955">
              <a:defRPr sz="8415" spc="-168"/>
            </a:lvl1pPr>
          </a:lstStyle>
          <a:p>
            <a:r>
              <a:t>Usability Testing in Continuous Development</a:t>
            </a:r>
          </a:p>
        </p:txBody>
      </p:sp>
      <p:sp>
        <p:nvSpPr>
          <p:cNvPr id="248" name="A/B Testing: PlanOut from Facebook (“N=109 user stud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A/B Testing: PlanOut from Facebook (“N=10</a:t>
            </a:r>
            <a:r>
              <a:rPr baseline="31999"/>
              <a:t>9</a:t>
            </a:r>
            <a:r>
              <a:t> user study”)</a:t>
            </a:r>
          </a:p>
        </p:txBody>
      </p:sp>
      <p:sp>
        <p:nvSpPr>
          <p:cNvPr id="249" name="https://github.com/facebook/planout"/>
          <p:cNvSpPr txBox="1"/>
          <p:nvPr/>
        </p:nvSpPr>
        <p:spPr>
          <a:xfrm>
            <a:off x="3417723" y="13184282"/>
            <a:ext cx="4689781"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l" defTabSz="2438339">
              <a:defRPr sz="2200" u="sng">
                <a:hlinkClick r:id="rId3"/>
              </a:defRPr>
            </a:lvl1pPr>
          </a:lstStyle>
          <a:p>
            <a:pPr>
              <a:defRPr u="none"/>
            </a:pPr>
            <a:r>
              <a:rPr u="sng">
                <a:hlinkClick r:id="rId3"/>
              </a:rPr>
              <a:t>https://github.com/facebook/planout</a:t>
            </a:r>
          </a:p>
        </p:txBody>
      </p:sp>
      <p:sp>
        <p:nvSpPr>
          <p:cNvPr id="250" name="https://www.slideshare.net/optimizely/opti-con-2014-automated-experimentation-at-scale"/>
          <p:cNvSpPr txBox="1"/>
          <p:nvPr/>
        </p:nvSpPr>
        <p:spPr>
          <a:xfrm>
            <a:off x="9005132" y="13184282"/>
            <a:ext cx="11961145" cy="4112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l" defTabSz="2438339">
              <a:defRPr sz="2200" u="sng">
                <a:hlinkClick r:id="rId4"/>
              </a:defRPr>
            </a:lvl1pPr>
          </a:lstStyle>
          <a:p>
            <a:pPr>
              <a:defRPr u="none"/>
            </a:pPr>
            <a:r>
              <a:rPr u="sng">
                <a:hlinkClick r:id="rId4"/>
              </a:rPr>
              <a:t>https://www.slideshare.net/optimizely/opti-con-2014-automated-experimentation-at-scale</a:t>
            </a:r>
          </a:p>
        </p:txBody>
      </p:sp>
      <p:pic>
        <p:nvPicPr>
          <p:cNvPr id="251" name="Image" descr="Image"/>
          <p:cNvPicPr>
            <a:picLocks noChangeAspect="1"/>
          </p:cNvPicPr>
          <p:nvPr/>
        </p:nvPicPr>
        <p:blipFill>
          <a:blip r:embed="rId5"/>
          <a:stretch>
            <a:fillRect/>
          </a:stretch>
        </p:blipFill>
        <p:spPr>
          <a:xfrm>
            <a:off x="4670879" y="4455648"/>
            <a:ext cx="15042241" cy="8479096"/>
          </a:xfrm>
          <a:prstGeom prst="rect">
            <a:avLst/>
          </a:prstGeom>
          <a:ln w="12700">
            <a:miter lim="400000"/>
          </a:ln>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5" name="Engineering Equitable Software"/>
          <p:cNvSpPr txBox="1">
            <a:spLocks noGrp="1"/>
          </p:cNvSpPr>
          <p:nvPr>
            <p:ph type="title"/>
          </p:nvPr>
        </p:nvSpPr>
        <p:spPr>
          <a:prstGeom prst="rect">
            <a:avLst/>
          </a:prstGeom>
        </p:spPr>
        <p:txBody>
          <a:bodyPr/>
          <a:lstStyle/>
          <a:p>
            <a:r>
              <a:t>Engineering Equitable Software</a:t>
            </a:r>
          </a:p>
        </p:txBody>
      </p:sp>
      <p:sp>
        <p:nvSpPr>
          <p:cNvPr id="256" name="Key takeaway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Key takeaways</a:t>
            </a:r>
          </a:p>
        </p:txBody>
      </p:sp>
      <p:sp>
        <p:nvSpPr>
          <p:cNvPr id="257" name="With great power comes great responsibility…"/>
          <p:cNvSpPr txBox="1">
            <a:spLocks noGrp="1"/>
          </p:cNvSpPr>
          <p:nvPr>
            <p:ph type="body" idx="1"/>
          </p:nvPr>
        </p:nvSpPr>
        <p:spPr>
          <a:prstGeom prst="rect">
            <a:avLst/>
          </a:prstGeom>
        </p:spPr>
        <p:txBody>
          <a:bodyPr/>
          <a:lstStyle/>
          <a:p>
            <a:r>
              <a:t>With great power comes great responsibility</a:t>
            </a:r>
          </a:p>
          <a:p>
            <a:r>
              <a:t>Anticipate the unanticipated consequences of your software</a:t>
            </a:r>
          </a:p>
          <a:p>
            <a:r>
              <a:t>Limiting the accessibility of software might save money in the short term, but cost much more in the long term</a:t>
            </a:r>
          </a:p>
          <a:p>
            <a:r>
              <a:t>Form a diverse development team, and involve a diverse group of users to validate your software</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1" name="This work is licensed under a Creative Commons Attribution-ShareAlike license"/>
          <p:cNvSpPr txBox="1">
            <a:spLocks noGrp="1"/>
          </p:cNvSpPr>
          <p:nvPr>
            <p:ph type="title"/>
          </p:nvPr>
        </p:nvSpPr>
        <p:spPr>
          <a:xfrm>
            <a:off x="1206500" y="1079500"/>
            <a:ext cx="21971000" cy="2055994"/>
          </a:xfrm>
          <a:prstGeom prst="rect">
            <a:avLst/>
          </a:prstGeom>
        </p:spPr>
        <p:txBody>
          <a:bodyPr/>
          <a:lstStyle>
            <a:lvl1pPr algn="ctr" defTabSz="2023821">
              <a:defRPr sz="7054" spc="-141"/>
            </a:lvl1pPr>
          </a:lstStyle>
          <a:p>
            <a:r>
              <a:t>This work is licensed under a Creative Commons Attribution-ShareAlike license</a:t>
            </a:r>
          </a:p>
        </p:txBody>
      </p:sp>
      <p:sp>
        <p:nvSpPr>
          <p:cNvPr id="262" name="This work is licensed under the Creative Commons Attribution-ShareAlike 4.0 International License. To view a copy of this license, visit http://creativecommons.org/licenses/by-sa/4.0/…"/>
          <p:cNvSpPr txBox="1">
            <a:spLocks noGrp="1"/>
          </p:cNvSpPr>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marL="751760" lvl="1"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29" name="Explain ways in which developers of software often differ from the users of that software, introducing potential inclusivity bugs…"/>
          <p:cNvSpPr txBox="1">
            <a:spLocks noGrp="1"/>
          </p:cNvSpPr>
          <p:nvPr>
            <p:ph type="body" idx="1"/>
          </p:nvPr>
        </p:nvSpPr>
        <p:spPr>
          <a:prstGeom prst="rect">
            <a:avLst/>
          </a:prstGeom>
        </p:spPr>
        <p:txBody>
          <a:bodyPr/>
          <a:lstStyle/>
          <a:p>
            <a:r>
              <a:t>Explain ways in which developers of software often differ from the users of that software, introducing potential inclusivity bugs</a:t>
            </a:r>
          </a:p>
          <a:p>
            <a:r>
              <a:t>Recognize persona-based cognitive walk-throughs as an approach to help put yourself in someone else’s shoes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Bias is the Default"/>
          <p:cNvSpPr txBox="1">
            <a:spLocks noGrp="1"/>
          </p:cNvSpPr>
          <p:nvPr>
            <p:ph type="title"/>
          </p:nvPr>
        </p:nvSpPr>
        <p:spPr>
          <a:prstGeom prst="rect">
            <a:avLst/>
          </a:prstGeom>
        </p:spPr>
        <p:txBody>
          <a:bodyPr/>
          <a:lstStyle/>
          <a:p>
            <a:r>
              <a:t>Bias is the Default</a:t>
            </a:r>
          </a:p>
        </p:txBody>
      </p:sp>
      <p:sp>
        <p:nvSpPr>
          <p:cNvPr id="132" name="We are not our us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We are not our users</a:t>
            </a:r>
          </a:p>
        </p:txBody>
      </p:sp>
      <p:sp>
        <p:nvSpPr>
          <p:cNvPr id="133" name="Creating inclusive software requires us to acknowledge that we differ from our users…"/>
          <p:cNvSpPr txBox="1">
            <a:spLocks noGrp="1"/>
          </p:cNvSpPr>
          <p:nvPr>
            <p:ph type="body" sz="half" idx="1"/>
          </p:nvPr>
        </p:nvSpPr>
        <p:spPr>
          <a:xfrm>
            <a:off x="1206500" y="4248504"/>
            <a:ext cx="11393466" cy="8256012"/>
          </a:xfrm>
          <a:prstGeom prst="rect">
            <a:avLst/>
          </a:prstGeom>
        </p:spPr>
        <p:txBody>
          <a:bodyPr/>
          <a:lstStyle/>
          <a:p>
            <a:r>
              <a:t>Creating inclusive software requires us to acknowledge that we differ from our users</a:t>
            </a:r>
          </a:p>
          <a:p>
            <a:r>
              <a:t>Our quality assurance is only as good as we can understand our users</a:t>
            </a:r>
          </a:p>
        </p:txBody>
      </p:sp>
      <p:sp>
        <p:nvSpPr>
          <p:cNvPr id="134" name="https://informationisbeautiful.net/visualizations/diversity-in-tech/"/>
          <p:cNvSpPr txBox="1"/>
          <p:nvPr/>
        </p:nvSpPr>
        <p:spPr>
          <a:xfrm>
            <a:off x="2597080" y="12896638"/>
            <a:ext cx="8852308"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https://informationisbeautiful.net/visualizations/diversity-in-tech/</a:t>
            </a:r>
          </a:p>
        </p:txBody>
      </p:sp>
      <p:pic>
        <p:nvPicPr>
          <p:cNvPr id="135" name="Image" descr="Image"/>
          <p:cNvPicPr>
            <a:picLocks noChangeAspect="1"/>
          </p:cNvPicPr>
          <p:nvPr/>
        </p:nvPicPr>
        <p:blipFill>
          <a:blip r:embed="rId4"/>
          <a:stretch>
            <a:fillRect/>
          </a:stretch>
        </p:blipFill>
        <p:spPr>
          <a:xfrm>
            <a:off x="12978307" y="113841"/>
            <a:ext cx="11198350" cy="13488318"/>
          </a:xfrm>
          <a:prstGeom prst="rect">
            <a:avLst/>
          </a:prstGeom>
          <a:ln w="12700">
            <a:miter lim="400000"/>
          </a:ln>
        </p:spPr>
      </p:pic>
      <p:sp>
        <p:nvSpPr>
          <p:cNvPr id="136" name="Data from 2017"/>
          <p:cNvSpPr txBox="1"/>
          <p:nvPr/>
        </p:nvSpPr>
        <p:spPr>
          <a:xfrm>
            <a:off x="22141040" y="43637"/>
            <a:ext cx="2220774" cy="46136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Data from 2017</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Bias is the Default"/>
          <p:cNvSpPr txBox="1">
            <a:spLocks noGrp="1"/>
          </p:cNvSpPr>
          <p:nvPr>
            <p:ph type="title"/>
          </p:nvPr>
        </p:nvSpPr>
        <p:spPr>
          <a:prstGeom prst="rect">
            <a:avLst/>
          </a:prstGeom>
        </p:spPr>
        <p:txBody>
          <a:bodyPr/>
          <a:lstStyle/>
          <a:p>
            <a:r>
              <a:t>Bias is the Default</a:t>
            </a:r>
          </a:p>
        </p:txBody>
      </p:sp>
      <p:sp>
        <p:nvSpPr>
          <p:cNvPr id="141" name="Example: Google Photos auto-tagging (2015)"/>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Example: Google Photos auto-tagging (2015)</a:t>
            </a:r>
          </a:p>
        </p:txBody>
      </p:sp>
      <p:pic>
        <p:nvPicPr>
          <p:cNvPr id="142" name="Image" descr="Image"/>
          <p:cNvPicPr>
            <a:picLocks noChangeAspect="1"/>
          </p:cNvPicPr>
          <p:nvPr/>
        </p:nvPicPr>
        <p:blipFill>
          <a:blip r:embed="rId3"/>
          <a:stretch>
            <a:fillRect/>
          </a:stretch>
        </p:blipFill>
        <p:spPr>
          <a:xfrm>
            <a:off x="793950" y="3701978"/>
            <a:ext cx="10033001" cy="8204201"/>
          </a:xfrm>
          <a:prstGeom prst="rect">
            <a:avLst/>
          </a:prstGeom>
          <a:ln w="12700">
            <a:miter lim="400000"/>
          </a:ln>
        </p:spPr>
      </p:pic>
      <p:pic>
        <p:nvPicPr>
          <p:cNvPr id="143" name="Image" descr="Image"/>
          <p:cNvPicPr>
            <a:picLocks noChangeAspect="1"/>
          </p:cNvPicPr>
          <p:nvPr/>
        </p:nvPicPr>
        <p:blipFill>
          <a:blip r:embed="rId4"/>
          <a:stretch>
            <a:fillRect/>
          </a:stretch>
        </p:blipFill>
        <p:spPr>
          <a:xfrm>
            <a:off x="14427266" y="3521509"/>
            <a:ext cx="9563101" cy="12852401"/>
          </a:xfrm>
          <a:prstGeom prst="rect">
            <a:avLst/>
          </a:prstGeom>
          <a:ln w="12700">
            <a:miter lim="400000"/>
          </a:ln>
        </p:spPr>
      </p:pic>
      <p:sp>
        <p:nvSpPr>
          <p:cNvPr id="144" name="https://www.wired.com/story/when-it-comes-to-gorillas-google-photos-remains-blind/"/>
          <p:cNvSpPr txBox="1"/>
          <p:nvPr/>
        </p:nvSpPr>
        <p:spPr>
          <a:xfrm>
            <a:off x="2727687" y="13095494"/>
            <a:ext cx="1188293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5"/>
              </a:defRPr>
            </a:lvl1pPr>
          </a:lstStyle>
          <a:p>
            <a:pPr>
              <a:defRPr u="none"/>
            </a:pPr>
            <a:r>
              <a:rPr u="sng">
                <a:hlinkClick r:id="rId5"/>
              </a:rPr>
              <a:t>https://www.wired.com/story/when-it-comes-to-gorillas-google-photos-remains-blind/</a:t>
            </a:r>
          </a:p>
        </p:txBody>
      </p:sp>
      <p:sp>
        <p:nvSpPr>
          <p:cNvPr id="145" name="https://www.wsj.com/articles/BL-DGB-42522"/>
          <p:cNvSpPr txBox="1"/>
          <p:nvPr/>
        </p:nvSpPr>
        <p:spPr>
          <a:xfrm>
            <a:off x="2767581" y="12553346"/>
            <a:ext cx="6288939"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6"/>
              </a:defRPr>
            </a:lvl1pPr>
          </a:lstStyle>
          <a:p>
            <a:pPr>
              <a:defRPr u="none"/>
            </a:pPr>
            <a:r>
              <a:rPr u="sng">
                <a:hlinkClick r:id="rId6"/>
              </a:rPr>
              <a:t>https://www.wsj.com/articles/BL-DGB-42522</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Unconscious Bias in Software"/>
          <p:cNvSpPr txBox="1">
            <a:spLocks noGrp="1"/>
          </p:cNvSpPr>
          <p:nvPr>
            <p:ph type="title"/>
          </p:nvPr>
        </p:nvSpPr>
        <p:spPr>
          <a:prstGeom prst="rect">
            <a:avLst/>
          </a:prstGeom>
        </p:spPr>
        <p:txBody>
          <a:bodyPr/>
          <a:lstStyle/>
          <a:p>
            <a:r>
              <a:t>Unconscious Bias in Software</a:t>
            </a:r>
          </a:p>
        </p:txBody>
      </p:sp>
      <p:sp>
        <p:nvSpPr>
          <p:cNvPr id="150" name="Does your software support a variety of us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Does your software support a variety of users?</a:t>
            </a:r>
          </a:p>
        </p:txBody>
      </p:sp>
      <p:sp>
        <p:nvSpPr>
          <p:cNvPr id="151" name="Aside from gender, race and ethnicity, how people interact with software varies, research has shown key inclusiveness facets:…"/>
          <p:cNvSpPr txBox="1">
            <a:spLocks noGrp="1"/>
          </p:cNvSpPr>
          <p:nvPr>
            <p:ph type="body" sz="half" idx="1"/>
          </p:nvPr>
        </p:nvSpPr>
        <p:spPr>
          <a:xfrm>
            <a:off x="1206500" y="4248504"/>
            <a:ext cx="15956155" cy="8256012"/>
          </a:xfrm>
          <a:prstGeom prst="rect">
            <a:avLst/>
          </a:prstGeom>
        </p:spPr>
        <p:txBody>
          <a:bodyPr/>
          <a:lstStyle/>
          <a:p>
            <a:pPr marL="524255" indent="-524255" defTabSz="2096971">
              <a:spcBef>
                <a:spcPts val="3800"/>
              </a:spcBef>
              <a:defRPr sz="4128"/>
            </a:pPr>
            <a:r>
              <a:t>Aside from gender, race and ethnicity, </a:t>
            </a:r>
            <a:r>
              <a:rPr i="1"/>
              <a:t>how</a:t>
            </a:r>
            <a:r>
              <a:t> people interact with software varies, research has shown key inclusiveness </a:t>
            </a:r>
            <a:r>
              <a:rPr i="1"/>
              <a:t>facets</a:t>
            </a:r>
            <a:r>
              <a:t>:</a:t>
            </a:r>
          </a:p>
          <a:p>
            <a:pPr marL="1048511" lvl="1" indent="-524255" defTabSz="2096971">
              <a:spcBef>
                <a:spcPts val="3800"/>
              </a:spcBef>
              <a:defRPr sz="4128"/>
            </a:pPr>
            <a:r>
              <a:t>Motivations </a:t>
            </a:r>
          </a:p>
          <a:p>
            <a:pPr marL="1048511" lvl="1" indent="-524255" defTabSz="2096971">
              <a:spcBef>
                <a:spcPts val="3800"/>
              </a:spcBef>
              <a:defRPr sz="4128"/>
            </a:pPr>
            <a:r>
              <a:t>Information processing style</a:t>
            </a:r>
          </a:p>
          <a:p>
            <a:pPr marL="1048511" lvl="1" indent="-524255" defTabSz="2096971">
              <a:spcBef>
                <a:spcPts val="3800"/>
              </a:spcBef>
              <a:defRPr sz="4128"/>
            </a:pPr>
            <a:r>
              <a:t>Computer self-efficacy </a:t>
            </a:r>
          </a:p>
          <a:p>
            <a:pPr marL="1048511" lvl="1" indent="-524255" defTabSz="2096971">
              <a:spcBef>
                <a:spcPts val="3800"/>
              </a:spcBef>
              <a:defRPr sz="4128"/>
            </a:pPr>
            <a:r>
              <a:t>Risk averseness</a:t>
            </a:r>
          </a:p>
          <a:p>
            <a:pPr marL="1048511" lvl="1" indent="-524255" defTabSz="2096971">
              <a:spcBef>
                <a:spcPts val="3800"/>
              </a:spcBef>
              <a:defRPr sz="4128"/>
            </a:pPr>
            <a:r>
              <a:t>Tech learning style</a:t>
            </a:r>
          </a:p>
          <a:p>
            <a:pPr marL="524255" indent="-524255" defTabSz="2096971">
              <a:spcBef>
                <a:spcPts val="3800"/>
              </a:spcBef>
              <a:defRPr sz="4128"/>
            </a:pPr>
            <a:r>
              <a:t>Idea: Perform </a:t>
            </a:r>
            <a:r>
              <a:rPr i="1"/>
              <a:t>cognitive walkthrough</a:t>
            </a:r>
            <a:r>
              <a:t> of our software, through the lens of someone else</a:t>
            </a:r>
          </a:p>
        </p:txBody>
      </p:sp>
      <p:pic>
        <p:nvPicPr>
          <p:cNvPr id="152" name="Google Shape;99;p14" descr="Google Shape;99;p14"/>
          <p:cNvPicPr>
            <a:picLocks noChangeAspect="1"/>
          </p:cNvPicPr>
          <p:nvPr/>
        </p:nvPicPr>
        <p:blipFill>
          <a:blip r:embed="rId3"/>
          <a:stretch>
            <a:fillRect/>
          </a:stretch>
        </p:blipFill>
        <p:spPr>
          <a:xfrm>
            <a:off x="18724185" y="3714308"/>
            <a:ext cx="1953078" cy="2311937"/>
          </a:xfrm>
          <a:prstGeom prst="rect">
            <a:avLst/>
          </a:prstGeom>
          <a:ln w="12700">
            <a:miter lim="400000"/>
          </a:ln>
        </p:spPr>
      </p:pic>
      <p:grpSp>
        <p:nvGrpSpPr>
          <p:cNvPr id="156" name="Google Shape;100;p14"/>
          <p:cNvGrpSpPr/>
          <p:nvPr/>
        </p:nvGrpSpPr>
        <p:grpSpPr>
          <a:xfrm>
            <a:off x="16088185" y="8119285"/>
            <a:ext cx="7225077" cy="2362342"/>
            <a:chOff x="0" y="0"/>
            <a:chExt cx="7225075" cy="2362340"/>
          </a:xfrm>
        </p:grpSpPr>
        <p:pic>
          <p:nvPicPr>
            <p:cNvPr id="153" name="Google Shape;101;p14" descr="Google Shape;101;p14"/>
            <p:cNvPicPr>
              <a:picLocks noChangeAspect="1"/>
            </p:cNvPicPr>
            <p:nvPr/>
          </p:nvPicPr>
          <p:blipFill>
            <a:blip r:embed="rId4"/>
            <a:stretch>
              <a:fillRect/>
            </a:stretch>
          </p:blipFill>
          <p:spPr>
            <a:xfrm>
              <a:off x="0" y="172873"/>
              <a:ext cx="1949040" cy="2016593"/>
            </a:xfrm>
            <a:prstGeom prst="rect">
              <a:avLst/>
            </a:prstGeom>
            <a:ln w="12700" cap="flat">
              <a:noFill/>
              <a:miter lim="400000"/>
            </a:ln>
            <a:effectLst/>
          </p:spPr>
        </p:pic>
        <p:pic>
          <p:nvPicPr>
            <p:cNvPr id="154" name="Google Shape;102;p14" descr="Google Shape;102;p14"/>
            <p:cNvPicPr>
              <a:picLocks noChangeAspect="1"/>
            </p:cNvPicPr>
            <p:nvPr/>
          </p:nvPicPr>
          <p:blipFill>
            <a:blip r:embed="rId5"/>
            <a:stretch>
              <a:fillRect/>
            </a:stretch>
          </p:blipFill>
          <p:spPr>
            <a:xfrm>
              <a:off x="2623338" y="131928"/>
              <a:ext cx="1953078" cy="2098485"/>
            </a:xfrm>
            <a:prstGeom prst="rect">
              <a:avLst/>
            </a:prstGeom>
            <a:ln w="12700" cap="flat">
              <a:noFill/>
              <a:miter lim="400000"/>
            </a:ln>
            <a:effectLst/>
          </p:spPr>
        </p:pic>
        <p:pic>
          <p:nvPicPr>
            <p:cNvPr id="155" name="Google Shape;103;p14" descr="Google Shape;103;p14"/>
            <p:cNvPicPr>
              <a:picLocks noChangeAspect="1"/>
            </p:cNvPicPr>
            <p:nvPr/>
          </p:nvPicPr>
          <p:blipFill>
            <a:blip r:embed="rId6"/>
            <a:stretch>
              <a:fillRect/>
            </a:stretch>
          </p:blipFill>
          <p:spPr>
            <a:xfrm>
              <a:off x="5271998" y="0"/>
              <a:ext cx="1953078" cy="2362341"/>
            </a:xfrm>
            <a:prstGeom prst="rect">
              <a:avLst/>
            </a:prstGeom>
            <a:ln w="12700" cap="flat">
              <a:noFill/>
              <a:miter lim="400000"/>
            </a:ln>
            <a:effectLst/>
          </p:spPr>
        </p:pic>
      </p:grpSp>
      <p:grpSp>
        <p:nvGrpSpPr>
          <p:cNvPr id="159" name="Google Shape;104;p14"/>
          <p:cNvGrpSpPr/>
          <p:nvPr/>
        </p:nvGrpSpPr>
        <p:grpSpPr>
          <a:xfrm>
            <a:off x="15260573" y="7882779"/>
            <a:ext cx="8880299" cy="2911092"/>
            <a:chOff x="0" y="0"/>
            <a:chExt cx="8880297" cy="2911090"/>
          </a:xfrm>
        </p:grpSpPr>
        <p:sp>
          <p:nvSpPr>
            <p:cNvPr id="157" name="Google Shape;105;p14"/>
            <p:cNvSpPr/>
            <p:nvPr/>
          </p:nvSpPr>
          <p:spPr>
            <a:xfrm>
              <a:off x="-1" y="235235"/>
              <a:ext cx="8880299" cy="2675855"/>
            </a:xfrm>
            <a:prstGeom prst="line">
              <a:avLst/>
            </a:prstGeom>
            <a:noFill/>
            <a:ln w="76200" cap="flat">
              <a:solidFill>
                <a:srgbClr val="FF0000"/>
              </a:solidFill>
              <a:prstDash val="solid"/>
              <a:miter lim="8000"/>
            </a:ln>
            <a:effectLst/>
          </p:spPr>
          <p:txBody>
            <a:bodyPr wrap="square" lIns="0" tIns="0" rIns="0" bIns="0" numCol="1" anchor="t">
              <a:noAutofit/>
            </a:bodyPr>
            <a:lstStyle/>
            <a:p>
              <a:pPr algn="l" defTabSz="914400">
                <a:defRPr sz="1400">
                  <a:solidFill>
                    <a:srgbClr val="000000"/>
                  </a:solidFill>
                  <a:latin typeface="Arial"/>
                  <a:ea typeface="Arial"/>
                  <a:cs typeface="Arial"/>
                  <a:sym typeface="Arial"/>
                </a:defRPr>
              </a:pPr>
              <a:endParaRPr/>
            </a:p>
          </p:txBody>
        </p:sp>
        <p:sp>
          <p:nvSpPr>
            <p:cNvPr id="158" name="Google Shape;106;p14"/>
            <p:cNvSpPr/>
            <p:nvPr/>
          </p:nvSpPr>
          <p:spPr>
            <a:xfrm flipH="1">
              <a:off x="0" y="-1"/>
              <a:ext cx="8880296" cy="2911092"/>
            </a:xfrm>
            <a:prstGeom prst="line">
              <a:avLst/>
            </a:prstGeom>
            <a:noFill/>
            <a:ln w="76200" cap="flat">
              <a:solidFill>
                <a:srgbClr val="FF0000"/>
              </a:solidFill>
              <a:prstDash val="solid"/>
              <a:miter lim="8000"/>
            </a:ln>
            <a:effectLst/>
          </p:spPr>
          <p:txBody>
            <a:bodyPr wrap="square" lIns="0" tIns="0" rIns="0" bIns="0" numCol="1" anchor="t">
              <a:noAutofit/>
            </a:bodyPr>
            <a:lstStyle/>
            <a:p>
              <a:pPr algn="l" defTabSz="914400">
                <a:defRPr sz="1400">
                  <a:solidFill>
                    <a:srgbClr val="000000"/>
                  </a:solidFill>
                  <a:latin typeface="Arial"/>
                  <a:ea typeface="Arial"/>
                  <a:cs typeface="Arial"/>
                  <a:sym typeface="Arial"/>
                </a:defRPr>
              </a:pPr>
              <a:endParaRPr/>
            </a:p>
          </p:txBody>
        </p:sp>
      </p:grpSp>
      <p:pic>
        <p:nvPicPr>
          <p:cNvPr id="160" name="Image" descr="Image"/>
          <p:cNvPicPr>
            <a:picLocks noChangeAspect="1"/>
          </p:cNvPicPr>
          <p:nvPr/>
        </p:nvPicPr>
        <p:blipFill>
          <a:blip r:embed="rId7"/>
          <a:stretch>
            <a:fillRect/>
          </a:stretch>
        </p:blipFill>
        <p:spPr>
          <a:xfrm>
            <a:off x="9812087" y="5924550"/>
            <a:ext cx="5626101" cy="1866900"/>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56"/>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1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1" animBg="1" advAuto="0"/>
      <p:bldP spid="156" grpId="2" animBg="1" advAuto="0"/>
      <p:bldP spid="159" grpId="3"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GenderMag: Gender Inclusiveness Magnifier"/>
          <p:cNvSpPr txBox="1">
            <a:spLocks noGrp="1"/>
          </p:cNvSpPr>
          <p:nvPr>
            <p:ph type="title"/>
          </p:nvPr>
        </p:nvSpPr>
        <p:spPr>
          <a:prstGeom prst="rect">
            <a:avLst/>
          </a:prstGeom>
        </p:spPr>
        <p:txBody>
          <a:bodyPr/>
          <a:lstStyle>
            <a:lvl1pPr defTabSz="2413955">
              <a:defRPr sz="8415" spc="-168"/>
            </a:lvl1pPr>
          </a:lstStyle>
          <a:p>
            <a:r>
              <a:t>GenderMag: Gender Inclusiveness Magnifier</a:t>
            </a:r>
          </a:p>
        </p:txBody>
      </p:sp>
      <p:sp>
        <p:nvSpPr>
          <p:cNvPr id="165" name="Persona-based evalua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Persona-based evaluation</a:t>
            </a:r>
          </a:p>
        </p:txBody>
      </p:sp>
      <p:sp>
        <p:nvSpPr>
          <p:cNvPr id="166" name="http://gendermag.org/foundations.php"/>
          <p:cNvSpPr txBox="1"/>
          <p:nvPr/>
        </p:nvSpPr>
        <p:spPr>
          <a:xfrm>
            <a:off x="74234" y="13182121"/>
            <a:ext cx="5350765"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http://gendermag.org/foundations.php</a:t>
            </a:r>
          </a:p>
        </p:txBody>
      </p:sp>
      <p:pic>
        <p:nvPicPr>
          <p:cNvPr id="167" name="AbbyPersona-electronicallyCustomizable.pdf" descr="AbbyPersona-electronicallyCustomizable.pdf"/>
          <p:cNvPicPr>
            <a:picLocks noChangeAspect="1"/>
          </p:cNvPicPr>
          <p:nvPr/>
        </p:nvPicPr>
        <p:blipFill>
          <a:blip r:embed="rId4"/>
          <a:stretch>
            <a:fillRect/>
          </a:stretch>
        </p:blipFill>
        <p:spPr>
          <a:xfrm>
            <a:off x="5654273" y="3373778"/>
            <a:ext cx="14184601" cy="1063845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GenderMag: Gender Inclusiveness Magnifier"/>
          <p:cNvSpPr txBox="1">
            <a:spLocks noGrp="1"/>
          </p:cNvSpPr>
          <p:nvPr>
            <p:ph type="title"/>
          </p:nvPr>
        </p:nvSpPr>
        <p:spPr>
          <a:prstGeom prst="rect">
            <a:avLst/>
          </a:prstGeom>
        </p:spPr>
        <p:txBody>
          <a:bodyPr/>
          <a:lstStyle>
            <a:lvl1pPr defTabSz="2413955">
              <a:defRPr sz="8415" spc="-168"/>
            </a:lvl1pPr>
          </a:lstStyle>
          <a:p>
            <a:r>
              <a:t>GenderMag: Gender Inclusiveness Magnifier</a:t>
            </a:r>
          </a:p>
        </p:txBody>
      </p:sp>
      <p:sp>
        <p:nvSpPr>
          <p:cNvPr id="172" name="Persona-based evalua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Persona-based evaluation</a:t>
            </a:r>
          </a:p>
        </p:txBody>
      </p:sp>
      <p:sp>
        <p:nvSpPr>
          <p:cNvPr id="173" name="Step through a use case for your tool, acting as the persona…"/>
          <p:cNvSpPr txBox="1">
            <a:spLocks noGrp="1"/>
          </p:cNvSpPr>
          <p:nvPr>
            <p:ph type="body" sz="half" idx="1"/>
          </p:nvPr>
        </p:nvSpPr>
        <p:spPr>
          <a:xfrm>
            <a:off x="1206500" y="4248504"/>
            <a:ext cx="9890409" cy="8256012"/>
          </a:xfrm>
          <a:prstGeom prst="rect">
            <a:avLst/>
          </a:prstGeom>
        </p:spPr>
        <p:txBody>
          <a:bodyPr/>
          <a:lstStyle/>
          <a:p>
            <a:r>
              <a:t>Step through a use case for your tool, acting as the persona</a:t>
            </a:r>
          </a:p>
          <a:p>
            <a:r>
              <a:t>Avoid jumping to conclusions - work in a group with multiple evaluators, take notes of issues as they occur</a:t>
            </a:r>
          </a:p>
          <a:p>
            <a:r>
              <a:t>Compare to heuristic evaluation (week 6)</a:t>
            </a:r>
          </a:p>
        </p:txBody>
      </p:sp>
      <p:sp>
        <p:nvSpPr>
          <p:cNvPr id="174" name="http://gendermag.org/Docs/GenderMagHandout-2020-0106-1649.pdf"/>
          <p:cNvSpPr txBox="1"/>
          <p:nvPr/>
        </p:nvSpPr>
        <p:spPr>
          <a:xfrm>
            <a:off x="235762" y="12835612"/>
            <a:ext cx="9647836"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http://gendermag.org/Docs/GenderMagHandout-2020-0106-1649.pdf</a:t>
            </a:r>
          </a:p>
        </p:txBody>
      </p:sp>
      <p:pic>
        <p:nvPicPr>
          <p:cNvPr id="175" name="Image" descr="Image"/>
          <p:cNvPicPr>
            <a:picLocks noChangeAspect="1"/>
          </p:cNvPicPr>
          <p:nvPr/>
        </p:nvPicPr>
        <p:blipFill>
          <a:blip r:embed="rId4"/>
          <a:stretch>
            <a:fillRect/>
          </a:stretch>
        </p:blipFill>
        <p:spPr>
          <a:xfrm>
            <a:off x="11383495" y="3503704"/>
            <a:ext cx="13029458" cy="9745612"/>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he Curb Cut Effect"/>
          <p:cNvSpPr txBox="1">
            <a:spLocks noGrp="1"/>
          </p:cNvSpPr>
          <p:nvPr>
            <p:ph type="title"/>
          </p:nvPr>
        </p:nvSpPr>
        <p:spPr>
          <a:prstGeom prst="rect">
            <a:avLst/>
          </a:prstGeom>
        </p:spPr>
        <p:txBody>
          <a:bodyPr/>
          <a:lstStyle/>
          <a:p>
            <a:r>
              <a:t>The Curb Cut Effect</a:t>
            </a:r>
          </a:p>
        </p:txBody>
      </p:sp>
      <p:sp>
        <p:nvSpPr>
          <p:cNvPr id="180" name="Slide Subtitle"/>
          <p:cNvSpPr txBox="1">
            <a:spLocks noGrp="1"/>
          </p:cNvSpPr>
          <p:nvPr>
            <p:ph type="body" idx="21"/>
          </p:nvPr>
        </p:nvSpPr>
        <p:spPr>
          <a:prstGeom prst="rect">
            <a:avLst/>
          </a:prstGeom>
        </p:spPr>
        <p:txBody>
          <a:bodyPr/>
          <a:lstStyle/>
          <a:p>
            <a:endParaRPr/>
          </a:p>
        </p:txBody>
      </p:sp>
      <p:sp>
        <p:nvSpPr>
          <p:cNvPr id="181" name="Slide bullet text"/>
          <p:cNvSpPr txBox="1">
            <a:spLocks noGrp="1"/>
          </p:cNvSpPr>
          <p:nvPr>
            <p:ph type="body" idx="1"/>
          </p:nvPr>
        </p:nvSpPr>
        <p:spPr>
          <a:prstGeom prst="rect">
            <a:avLst/>
          </a:prstGeom>
        </p:spPr>
        <p:txBody>
          <a:bodyPr/>
          <a:lstStyle/>
          <a:p>
            <a:endParaRPr/>
          </a:p>
        </p:txBody>
      </p:sp>
      <p:pic>
        <p:nvPicPr>
          <p:cNvPr id="182" name="46424316355_57d9726a74_o.jpeg" descr="46424316355_57d9726a74_o.jpeg"/>
          <p:cNvPicPr>
            <a:picLocks noChangeAspect="1"/>
          </p:cNvPicPr>
          <p:nvPr/>
        </p:nvPicPr>
        <p:blipFill>
          <a:blip r:embed="rId3"/>
          <a:srcRect b="25527"/>
          <a:stretch>
            <a:fillRect/>
          </a:stretch>
        </p:blipFill>
        <p:spPr>
          <a:xfrm>
            <a:off x="3048000" y="2694387"/>
            <a:ext cx="18288000" cy="10214717"/>
          </a:xfrm>
          <a:prstGeom prst="rect">
            <a:avLst/>
          </a:prstGeom>
          <a:ln w="12700">
            <a:miter lim="400000"/>
          </a:ln>
        </p:spPr>
      </p:pic>
      <p:sp>
        <p:nvSpPr>
          <p:cNvPr id="183" name="“Curb Cuts” by Mike Gifford, CC BY-NC 2.0"/>
          <p:cNvSpPr txBox="1"/>
          <p:nvPr/>
        </p:nvSpPr>
        <p:spPr>
          <a:xfrm>
            <a:off x="9156344" y="13090880"/>
            <a:ext cx="6071312"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“Curb Cuts” by Mike Gifford, CC BY-NC 2.0</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Usability Testing"/>
          <p:cNvSpPr txBox="1">
            <a:spLocks noGrp="1"/>
          </p:cNvSpPr>
          <p:nvPr>
            <p:ph type="title"/>
          </p:nvPr>
        </p:nvSpPr>
        <p:spPr>
          <a:prstGeom prst="rect">
            <a:avLst/>
          </a:prstGeom>
        </p:spPr>
        <p:txBody>
          <a:bodyPr/>
          <a:lstStyle/>
          <a:p>
            <a:r>
              <a:t>Usability Testing</a:t>
            </a:r>
          </a:p>
        </p:txBody>
      </p:sp>
      <p:sp>
        <p:nvSpPr>
          <p:cNvPr id="188" name="Directly measuring the usability and inclusivity of our softwar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Directly measuring the usability and inclusivity of our software</a:t>
            </a:r>
          </a:p>
        </p:txBody>
      </p:sp>
      <p:sp>
        <p:nvSpPr>
          <p:cNvPr id="189" name="Observe real users interacting with your software - provide each user with a task, monitor their progress towards completing that task…"/>
          <p:cNvSpPr txBox="1">
            <a:spLocks noGrp="1"/>
          </p:cNvSpPr>
          <p:nvPr>
            <p:ph type="body" sz="half" idx="1"/>
          </p:nvPr>
        </p:nvSpPr>
        <p:spPr>
          <a:xfrm>
            <a:off x="1206500" y="3411106"/>
            <a:ext cx="21971000" cy="4825786"/>
          </a:xfrm>
          <a:prstGeom prst="rect">
            <a:avLst/>
          </a:prstGeom>
        </p:spPr>
        <p:txBody>
          <a:bodyPr/>
          <a:lstStyle/>
          <a:p>
            <a:pPr marL="566927" indent="-566927" defTabSz="2267655">
              <a:spcBef>
                <a:spcPts val="4100"/>
              </a:spcBef>
              <a:defRPr sz="4464"/>
            </a:pPr>
            <a:r>
              <a:t>Observe real users interacting with your software - provide each user with a task, monitor their progress towards completing that task</a:t>
            </a:r>
          </a:p>
          <a:p>
            <a:pPr marL="566927" indent="-566927" defTabSz="2267655">
              <a:spcBef>
                <a:spcPts val="4100"/>
              </a:spcBef>
              <a:defRPr sz="4464"/>
            </a:pPr>
            <a:r>
              <a:t>Consider a diverse set of users that represent those who will use your software</a:t>
            </a:r>
          </a:p>
          <a:p>
            <a:pPr marL="566927" indent="-566927" defTabSz="2267655">
              <a:spcBef>
                <a:spcPts val="4100"/>
              </a:spcBef>
              <a:defRPr sz="4464"/>
            </a:pPr>
            <a:r>
              <a:t>Validate problems (and fixes) that you identify in cognitive walkthroughs</a:t>
            </a:r>
          </a:p>
          <a:p>
            <a:pPr marL="566927" indent="-566927" defTabSz="2267655">
              <a:spcBef>
                <a:spcPts val="4100"/>
              </a:spcBef>
              <a:defRPr sz="4464"/>
            </a:pPr>
            <a:r>
              <a:t>Example: applying GenderMag + usability testing for </a:t>
            </a:r>
            <a:r>
              <a:rPr u="sng">
                <a:hlinkClick r:id="rId3"/>
              </a:rPr>
              <a:t>Microsoft Academic</a:t>
            </a:r>
          </a:p>
        </p:txBody>
      </p:sp>
      <p:pic>
        <p:nvPicPr>
          <p:cNvPr id="190" name="Image" descr="Image"/>
          <p:cNvPicPr>
            <a:picLocks noChangeAspect="1"/>
          </p:cNvPicPr>
          <p:nvPr/>
        </p:nvPicPr>
        <p:blipFill>
          <a:blip r:embed="rId4"/>
          <a:stretch>
            <a:fillRect/>
          </a:stretch>
        </p:blipFill>
        <p:spPr>
          <a:xfrm>
            <a:off x="9486900" y="8996813"/>
            <a:ext cx="5410200" cy="4038601"/>
          </a:xfrm>
          <a:prstGeom prst="rect">
            <a:avLst/>
          </a:prstGeom>
          <a:ln w="12700">
            <a:miter lim="400000"/>
          </a:ln>
        </p:spPr>
      </p:pic>
      <p:pic>
        <p:nvPicPr>
          <p:cNvPr id="191" name="Image" descr="Image"/>
          <p:cNvPicPr>
            <a:picLocks noChangeAspect="1"/>
          </p:cNvPicPr>
          <p:nvPr/>
        </p:nvPicPr>
        <p:blipFill>
          <a:blip r:embed="rId5"/>
          <a:stretch>
            <a:fillRect/>
          </a:stretch>
        </p:blipFill>
        <p:spPr>
          <a:xfrm>
            <a:off x="17540972" y="9415913"/>
            <a:ext cx="5588001" cy="3200401"/>
          </a:xfrm>
          <a:prstGeom prst="rect">
            <a:avLst/>
          </a:prstGeom>
          <a:ln w="12700">
            <a:miter lim="400000"/>
          </a:ln>
        </p:spPr>
      </p:pic>
      <p:sp>
        <p:nvSpPr>
          <p:cNvPr id="192" name="ftp://ftp.cs.orst.edu/pub/burnett/chi19-GenderMag-findToFix.pdf"/>
          <p:cNvSpPr txBox="1"/>
          <p:nvPr/>
        </p:nvSpPr>
        <p:spPr>
          <a:xfrm>
            <a:off x="7734300" y="13095494"/>
            <a:ext cx="8915401"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6"/>
              </a:defRPr>
            </a:lvl1pPr>
          </a:lstStyle>
          <a:p>
            <a:pPr>
              <a:defRPr u="none"/>
            </a:pPr>
            <a:r>
              <a:rPr u="sng">
                <a:hlinkClick r:id="rId6"/>
              </a:rPr>
              <a:t>ftp://ftp.cs.orst.edu/pub/burnett/chi19-GenderMag-findToFix.pdf</a:t>
            </a:r>
          </a:p>
        </p:txBody>
      </p:sp>
      <p:pic>
        <p:nvPicPr>
          <p:cNvPr id="193" name="Image" descr="Image"/>
          <p:cNvPicPr>
            <a:picLocks noChangeAspect="1"/>
          </p:cNvPicPr>
          <p:nvPr/>
        </p:nvPicPr>
        <p:blipFill>
          <a:blip r:embed="rId7"/>
          <a:stretch>
            <a:fillRect/>
          </a:stretch>
        </p:blipFill>
        <p:spPr>
          <a:xfrm>
            <a:off x="704582" y="8365845"/>
            <a:ext cx="7018756" cy="5300538"/>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TotalTime>
  <Words>2540</Words>
  <Application>Microsoft Office PowerPoint</Application>
  <PresentationFormat>Custom</PresentationFormat>
  <Paragraphs>130</Paragraphs>
  <Slides>18</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Helvetica Light</vt:lpstr>
      <vt:lpstr>Helvetica Neue</vt:lpstr>
      <vt:lpstr>Helvetica Neue Medium</vt:lpstr>
      <vt:lpstr>21_BasicWhite</vt:lpstr>
      <vt:lpstr>CS 4530 &amp; CS 5500 Software Engineering</vt:lpstr>
      <vt:lpstr>Learning Objectives for this Lesson</vt:lpstr>
      <vt:lpstr>Bias is the Default</vt:lpstr>
      <vt:lpstr>Bias is the Default</vt:lpstr>
      <vt:lpstr>Unconscious Bias in Software</vt:lpstr>
      <vt:lpstr>GenderMag: Gender Inclusiveness Magnifier</vt:lpstr>
      <vt:lpstr>GenderMag: Gender Inclusiveness Magnifier</vt:lpstr>
      <vt:lpstr>The Curb Cut Effect</vt:lpstr>
      <vt:lpstr>Usability Testing</vt:lpstr>
      <vt:lpstr>Usability Testing</vt:lpstr>
      <vt:lpstr>Usability Testing</vt:lpstr>
      <vt:lpstr>Usability Testing in Continuous Development</vt:lpstr>
      <vt:lpstr>Usability Testing in Continuous Development</vt:lpstr>
      <vt:lpstr>Usability Testing in Continuous Development</vt:lpstr>
      <vt:lpstr>Usability Testing in Continuous Development</vt:lpstr>
      <vt:lpstr>Usability Testing in Continuous Development</vt:lpstr>
      <vt:lpstr>Engineering Equitable Software</vt:lpstr>
      <vt:lpstr>This work is licensed under a Creative Commons Attribution-ShareAlike license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Mitchell Wand</cp:lastModifiedBy>
  <cp:revision>2</cp:revision>
  <dcterms:modified xsi:type="dcterms:W3CDTF">2022-03-31T16:15:43Z</dcterms:modified>
</cp:coreProperties>
</file>